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5.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690" r:id="rId3"/>
    <p:sldMasterId id="2147483747" r:id="rId4"/>
    <p:sldMasterId id="2147483780" r:id="rId5"/>
    <p:sldMasterId id="2147483796" r:id="rId6"/>
  </p:sldMasterIdLst>
  <p:notesMasterIdLst>
    <p:notesMasterId r:id="rId63"/>
  </p:notesMasterIdLst>
  <p:sldIdLst>
    <p:sldId id="323" r:id="rId7"/>
    <p:sldId id="444" r:id="rId8"/>
    <p:sldId id="336" r:id="rId9"/>
    <p:sldId id="335" r:id="rId10"/>
    <p:sldId id="334" r:id="rId11"/>
    <p:sldId id="256" r:id="rId12"/>
    <p:sldId id="321" r:id="rId13"/>
    <p:sldId id="420" r:id="rId14"/>
    <p:sldId id="418" r:id="rId15"/>
    <p:sldId id="286" r:id="rId16"/>
    <p:sldId id="296" r:id="rId17"/>
    <p:sldId id="287" r:id="rId18"/>
    <p:sldId id="301" r:id="rId19"/>
    <p:sldId id="292" r:id="rId20"/>
    <p:sldId id="293" r:id="rId21"/>
    <p:sldId id="419" r:id="rId22"/>
    <p:sldId id="422" r:id="rId23"/>
    <p:sldId id="446" r:id="rId24"/>
    <p:sldId id="275" r:id="rId25"/>
    <p:sldId id="288" r:id="rId26"/>
    <p:sldId id="447" r:id="rId27"/>
    <p:sldId id="294" r:id="rId28"/>
    <p:sldId id="289" r:id="rId29"/>
    <p:sldId id="302" r:id="rId30"/>
    <p:sldId id="262" r:id="rId31"/>
    <p:sldId id="261" r:id="rId32"/>
    <p:sldId id="263" r:id="rId33"/>
    <p:sldId id="264" r:id="rId34"/>
    <p:sldId id="265" r:id="rId35"/>
    <p:sldId id="445" r:id="rId36"/>
    <p:sldId id="291" r:id="rId37"/>
    <p:sldId id="283" r:id="rId38"/>
    <p:sldId id="277" r:id="rId39"/>
    <p:sldId id="267" r:id="rId40"/>
    <p:sldId id="268" r:id="rId41"/>
    <p:sldId id="269" r:id="rId42"/>
    <p:sldId id="270" r:id="rId43"/>
    <p:sldId id="271" r:id="rId44"/>
    <p:sldId id="280" r:id="rId45"/>
    <p:sldId id="272" r:id="rId46"/>
    <p:sldId id="274" r:id="rId47"/>
    <p:sldId id="273" r:id="rId48"/>
    <p:sldId id="297" r:id="rId49"/>
    <p:sldId id="305" r:id="rId50"/>
    <p:sldId id="279" r:id="rId51"/>
    <p:sldId id="299" r:id="rId52"/>
    <p:sldId id="284" r:id="rId53"/>
    <p:sldId id="285" r:id="rId54"/>
    <p:sldId id="295" r:id="rId55"/>
    <p:sldId id="298" r:id="rId56"/>
    <p:sldId id="311" r:id="rId57"/>
    <p:sldId id="443" r:id="rId58"/>
    <p:sldId id="258" r:id="rId59"/>
    <p:sldId id="414" r:id="rId60"/>
    <p:sldId id="439" r:id="rId61"/>
    <p:sldId id="331"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ldId id="323"/>
            <p14:sldId id="444"/>
            <p14:sldId id="336"/>
            <p14:sldId id="335"/>
            <p14:sldId id="334"/>
            <p14:sldId id="256"/>
            <p14:sldId id="321"/>
            <p14:sldId id="420"/>
          </p14:sldIdLst>
        </p14:section>
        <p14:section name="Presentation" id="{4B81BE2A-B99D-4E1E-BB9D-735D73F7397E}">
          <p14:sldIdLst>
            <p14:sldId id="418"/>
            <p14:sldId id="286"/>
            <p14:sldId id="296"/>
            <p14:sldId id="287"/>
            <p14:sldId id="301"/>
            <p14:sldId id="292"/>
            <p14:sldId id="293"/>
            <p14:sldId id="419"/>
            <p14:sldId id="422"/>
            <p14:sldId id="446"/>
            <p14:sldId id="275"/>
            <p14:sldId id="288"/>
            <p14:sldId id="447"/>
            <p14:sldId id="294"/>
            <p14:sldId id="289"/>
            <p14:sldId id="302"/>
            <p14:sldId id="262"/>
            <p14:sldId id="261"/>
            <p14:sldId id="263"/>
            <p14:sldId id="264"/>
            <p14:sldId id="265"/>
            <p14:sldId id="445"/>
            <p14:sldId id="291"/>
            <p14:sldId id="283"/>
            <p14:sldId id="277"/>
            <p14:sldId id="267"/>
            <p14:sldId id="268"/>
            <p14:sldId id="269"/>
            <p14:sldId id="270"/>
            <p14:sldId id="271"/>
            <p14:sldId id="280"/>
            <p14:sldId id="272"/>
            <p14:sldId id="274"/>
            <p14:sldId id="273"/>
            <p14:sldId id="297"/>
            <p14:sldId id="305"/>
            <p14:sldId id="279"/>
            <p14:sldId id="299"/>
            <p14:sldId id="284"/>
            <p14:sldId id="285"/>
            <p14:sldId id="295"/>
            <p14:sldId id="298"/>
            <p14:sldId id="311"/>
            <p14:sldId id="443"/>
            <p14:sldId id="258"/>
            <p14:sldId id="414"/>
            <p14:sldId id="439"/>
            <p14:sldId id="33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55422" autoAdjust="0"/>
  </p:normalViewPr>
  <p:slideViewPr>
    <p:cSldViewPr snapToGrid="0">
      <p:cViewPr varScale="1">
        <p:scale>
          <a:sx n="61" d="100"/>
          <a:sy n="61" d="100"/>
        </p:scale>
        <p:origin x="1368" y="78"/>
      </p:cViewPr>
      <p:guideLst/>
    </p:cSldViewPr>
  </p:slideViewPr>
  <p:notesTextViewPr>
    <p:cViewPr>
      <p:scale>
        <a:sx n="200" d="100"/>
        <a:sy n="200" d="100"/>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8/7/2020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8/7/2020 4:06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FAD78-1551-4070-85DE-2E0D872D5203}" type="slidenum">
              <a:rPr lang="en-US" smtClean="0"/>
              <a:t>16</a:t>
            </a:fld>
            <a:endParaRPr lang="en-US"/>
          </a:p>
        </p:txBody>
      </p:sp>
    </p:spTree>
    <p:extLst>
      <p:ext uri="{BB962C8B-B14F-4D97-AF65-F5344CB8AC3E}">
        <p14:creationId xmlns:p14="http://schemas.microsoft.com/office/powerpoint/2010/main" val="2916915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These certification acronyms </a:t>
            </a:r>
            <a:r>
              <a:rPr lang="en-US" sz="1200" b="1" dirty="0">
                <a:solidFill>
                  <a:schemeClr val="tx1"/>
                </a:solidFill>
                <a:latin typeface="+mn-lt"/>
              </a:rPr>
              <a:t>were </a:t>
            </a:r>
            <a:r>
              <a:rPr lang="en-US" sz="1200" b="0" dirty="0">
                <a:solidFill>
                  <a:schemeClr val="tx1"/>
                </a:solidFill>
                <a:latin typeface="+mn-lt"/>
              </a:rPr>
              <a:t>to have been retired as of June 2020, </a:t>
            </a:r>
            <a:br>
              <a:rPr lang="en-US" sz="1200" b="0" dirty="0">
                <a:solidFill>
                  <a:schemeClr val="tx1"/>
                </a:solidFill>
                <a:latin typeface="+mn-lt"/>
              </a:rPr>
            </a:br>
            <a:r>
              <a:rPr lang="en-US" sz="1200" b="0" dirty="0">
                <a:solidFill>
                  <a:schemeClr val="tx1"/>
                </a:solidFill>
                <a:latin typeface="+mn-lt"/>
              </a:rPr>
              <a:t>but due to COVID-19 retirement has been delayed to Jan 2021.</a:t>
            </a:r>
          </a:p>
          <a:p>
            <a:r>
              <a:rPr lang="en-US" sz="1200" b="0" dirty="0">
                <a:solidFill>
                  <a:schemeClr val="tx1"/>
                </a:solidFill>
                <a:latin typeface="+mn-lt"/>
              </a:rPr>
              <a:t>This includes most of the individual exams that start with “70-”.</a:t>
            </a:r>
          </a:p>
          <a:p>
            <a:endParaRPr lang="en-US" sz="1200" b="0" dirty="0">
              <a:solidFill>
                <a:schemeClr val="tx1"/>
              </a:solidFill>
              <a:latin typeface="+mn-lt"/>
            </a:endParaRPr>
          </a:p>
          <a:p>
            <a:r>
              <a:rPr lang="en-US" sz="1200" b="0" dirty="0">
                <a:solidFill>
                  <a:schemeClr val="tx1"/>
                </a:solidFill>
                <a:latin typeface="+mn-lt"/>
              </a:rPr>
              <a:t>Fun fact, they actually don’t yet have an expert-level SQL Server certification replacement yet, but they do have a new exam just coming out of beta, DP-300, which is probably the exam closest to the traditional SQL Server DBA skillset in Azure. There is also exam DP-900, like all the 900 exams, it is a Fundamentals exam which is the perfect exam for a veteran DBA first stepping into the Azure world. AZ-900, which is an Azure Fundamentals exam about the operating environment of Azure, is also a great exam for everyone to get. </a:t>
            </a:r>
            <a:br>
              <a:rPr lang="en-US" sz="1200" b="0" dirty="0">
                <a:solidFill>
                  <a:schemeClr val="tx1"/>
                </a:solidFill>
                <a:latin typeface="+mn-lt"/>
              </a:rPr>
            </a:br>
            <a:endParaRPr lang="en-US" sz="4400" b="0" dirty="0">
              <a:solidFill>
                <a:schemeClr val="tx1"/>
              </a:solidFill>
              <a:latin typeface="+mn-lt"/>
            </a:endParaRPr>
          </a:p>
          <a:p>
            <a:br>
              <a:rPr lang="en-US" sz="4400" b="0" dirty="0">
                <a:solidFill>
                  <a:schemeClr val="tx1"/>
                </a:solidFill>
                <a:latin typeface="+mn-lt"/>
              </a:rPr>
            </a:br>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17</a:t>
            </a:fld>
            <a:endParaRPr lang="en-US"/>
          </a:p>
        </p:txBody>
      </p:sp>
    </p:spTree>
    <p:extLst>
      <p:ext uri="{BB962C8B-B14F-4D97-AF65-F5344CB8AC3E}">
        <p14:creationId xmlns:p14="http://schemas.microsoft.com/office/powerpoint/2010/main" val="843828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&lt;read notes instead&gt; </a:t>
            </a:r>
          </a:p>
          <a:p>
            <a:r>
              <a:rPr lang="en-US" sz="1200" b="0" dirty="0">
                <a:solidFill>
                  <a:schemeClr val="tx1"/>
                </a:solidFill>
                <a:latin typeface="+mn-lt"/>
              </a:rPr>
              <a:t>So, speaking of the pandemic, Pearson VUE and Microsoft are also expanding the testing availability for </a:t>
            </a:r>
            <a:r>
              <a:rPr lang="en-US" sz="1200" dirty="0">
                <a:solidFill>
                  <a:schemeClr val="tx1"/>
                </a:solidFill>
                <a:latin typeface="+mn-lt"/>
              </a:rPr>
              <a:t>online proctored </a:t>
            </a:r>
            <a:r>
              <a:rPr lang="en-US" sz="1200" b="0" dirty="0">
                <a:solidFill>
                  <a:schemeClr val="tx1"/>
                </a:solidFill>
                <a:latin typeface="+mn-lt"/>
              </a:rPr>
              <a:t>exams because many testing centers have closed. This has been around for a while but has definitely ramped up since the pandemic.</a:t>
            </a:r>
          </a:p>
          <a:p>
            <a:r>
              <a:rPr lang="en-US" sz="1200" b="0" dirty="0">
                <a:solidFill>
                  <a:schemeClr val="tx1"/>
                </a:solidFill>
                <a:latin typeface="+mn-lt"/>
              </a:rPr>
              <a:t>They for the most part work fine technically, though they are unforgiving.</a:t>
            </a:r>
          </a:p>
          <a:p>
            <a:r>
              <a:rPr lang="en-US" sz="1200" b="0" dirty="0">
                <a:solidFill>
                  <a:schemeClr val="tx1"/>
                </a:solidFill>
                <a:latin typeface="+mn-lt"/>
              </a:rPr>
              <a:t>I have taken three online exams since the pandemic started.</a:t>
            </a:r>
          </a:p>
          <a:p>
            <a:r>
              <a:rPr lang="en-US" sz="1200" b="0" dirty="0">
                <a:solidFill>
                  <a:schemeClr val="tx1"/>
                </a:solidFill>
                <a:latin typeface="+mn-lt"/>
              </a:rPr>
              <a:t>Each time I took an exam, the security requirements became stricter and looking for more things. </a:t>
            </a:r>
          </a:p>
          <a:p>
            <a:r>
              <a:rPr lang="en-US" sz="1200" b="0" dirty="0">
                <a:solidFill>
                  <a:schemeClr val="tx1"/>
                </a:solidFill>
                <a:latin typeface="+mn-lt"/>
              </a:rPr>
              <a:t>This whole process is easiest if you are taking the exam with a laptop with a built-in webcam. Because you have to take pictures of your work area, from all angles, including the floor and ceiling. This process may take up to half an hour, so make sure to log into your exam early to give yourself plenty of time to go through their security process, and use the same browser, I recommend using Chrome, throughout. </a:t>
            </a:r>
          </a:p>
          <a:p>
            <a:r>
              <a:rPr lang="en-US" sz="1200" b="0" dirty="0">
                <a:solidFill>
                  <a:schemeClr val="tx1"/>
                </a:solidFill>
                <a:latin typeface="+mn-lt"/>
              </a:rPr>
              <a:t>There are stories out there of people walking through the room behind you, or hearing distant voices, and boom, the remote test monitor fails your exam with no refund.</a:t>
            </a:r>
          </a:p>
          <a:p>
            <a:r>
              <a:rPr lang="en-US" sz="1200" b="0" dirty="0">
                <a:solidFill>
                  <a:schemeClr val="tx1"/>
                </a:solidFill>
                <a:latin typeface="+mn-lt"/>
              </a:rPr>
              <a:t>Make sure you’re taking it in a place where no one else can be seen or heard, including your kids. I put a sock on my home office door and told my wife and my college kid who was stuck at home, to not make any noise or enter the room for a couple hours. That’s what’s necessary.</a:t>
            </a:r>
          </a:p>
        </p:txBody>
      </p:sp>
      <p:sp>
        <p:nvSpPr>
          <p:cNvPr id="4" name="Slide Number Placeholder 3"/>
          <p:cNvSpPr>
            <a:spLocks noGrp="1"/>
          </p:cNvSpPr>
          <p:nvPr>
            <p:ph type="sldNum" sz="quarter" idx="10"/>
          </p:nvPr>
        </p:nvSpPr>
        <p:spPr/>
        <p:txBody>
          <a:bodyPr/>
          <a:lstStyle/>
          <a:p>
            <a:fld id="{966FAD78-1551-4070-85DE-2E0D872D5203}" type="slidenum">
              <a:rPr lang="en-US" smtClean="0"/>
              <a:t>18</a:t>
            </a:fld>
            <a:endParaRPr lang="en-US"/>
          </a:p>
        </p:txBody>
      </p:sp>
    </p:spTree>
    <p:extLst>
      <p:ext uri="{BB962C8B-B14F-4D97-AF65-F5344CB8AC3E}">
        <p14:creationId xmlns:p14="http://schemas.microsoft.com/office/powerpoint/2010/main" val="3691521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Straight from Microsoft.com, this provided is the “Skills Measured” section of an exam’s website, this is the “domain”.</a:t>
            </a:r>
          </a:p>
          <a:p>
            <a:endParaRPr lang="en-US" sz="1200" dirty="0"/>
          </a:p>
          <a:p>
            <a:r>
              <a:rPr lang="en-US" sz="1200" dirty="0"/>
              <a:t>The “domain” is determined by a group of SMEs before item writing begins, validated by real-life experience.</a:t>
            </a:r>
          </a:p>
          <a:p>
            <a:endParaRPr lang="en-US" sz="1200" dirty="0"/>
          </a:p>
          <a:p>
            <a:r>
              <a:rPr lang="en-US" sz="1200" dirty="0"/>
              <a:t>The “domain” tells the item writer what write about, and tells you what to prep for.</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19</a:t>
            </a:fld>
            <a:endParaRPr lang="en-US"/>
          </a:p>
        </p:txBody>
      </p:sp>
    </p:spTree>
    <p:extLst>
      <p:ext uri="{BB962C8B-B14F-4D97-AF65-F5344CB8AC3E}">
        <p14:creationId xmlns:p14="http://schemas.microsoft.com/office/powerpoint/2010/main" val="2388151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20</a:t>
            </a:fld>
            <a:endParaRPr lang="en-US"/>
          </a:p>
        </p:txBody>
      </p:sp>
    </p:spTree>
    <p:extLst>
      <p:ext uri="{BB962C8B-B14F-4D97-AF65-F5344CB8AC3E}">
        <p14:creationId xmlns:p14="http://schemas.microsoft.com/office/powerpoint/2010/main" val="1343130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an example for AZ-900, the Azure Fundamentals exam, but there are hours of free video training with review quizzes on the website. These free materials aren’t available for all exams yet, but Microsoft’s use of the free built-in browser sandboxes is expanding.</a:t>
            </a:r>
          </a:p>
        </p:txBody>
      </p:sp>
      <p:sp>
        <p:nvSpPr>
          <p:cNvPr id="4" name="Slide Number Placeholder 3"/>
          <p:cNvSpPr>
            <a:spLocks noGrp="1"/>
          </p:cNvSpPr>
          <p:nvPr>
            <p:ph type="sldNum" sz="quarter" idx="5"/>
          </p:nvPr>
        </p:nvSpPr>
        <p:spPr/>
        <p:txBody>
          <a:bodyPr/>
          <a:lstStyle/>
          <a:p>
            <a:fld id="{966FAD78-1551-4070-85DE-2E0D872D5203}" type="slidenum">
              <a:rPr lang="en-US" smtClean="0"/>
              <a:t>21</a:t>
            </a:fld>
            <a:endParaRPr lang="en-US"/>
          </a:p>
        </p:txBody>
      </p:sp>
    </p:spTree>
    <p:extLst>
      <p:ext uri="{BB962C8B-B14F-4D97-AF65-F5344CB8AC3E}">
        <p14:creationId xmlns:p14="http://schemas.microsoft.com/office/powerpoint/2010/main" val="385039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23</a:t>
            </a:fld>
            <a:endParaRPr lang="en-US"/>
          </a:p>
        </p:txBody>
      </p:sp>
    </p:spTree>
    <p:extLst>
      <p:ext uri="{BB962C8B-B14F-4D97-AF65-F5344CB8AC3E}">
        <p14:creationId xmlns:p14="http://schemas.microsoft.com/office/powerpoint/2010/main" val="1751684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then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But, it’s not just multiple choice questions. Other types such as case studies, build lists, drag and drops, all operate on the same rules and challenge for the writers. But in the end, the challenge remains to create a right path, then, a bunch of incorrect distractors. We’ll talk more about that later.</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24</a:t>
            </a:fld>
            <a:endParaRPr lang="en-US"/>
          </a:p>
        </p:txBody>
      </p:sp>
    </p:spTree>
    <p:extLst>
      <p:ext uri="{BB962C8B-B14F-4D97-AF65-F5344CB8AC3E}">
        <p14:creationId xmlns:p14="http://schemas.microsoft.com/office/powerpoint/2010/main" val="2311957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&lt;read notes&gt;</a:t>
            </a:r>
          </a:p>
          <a:p>
            <a:r>
              <a:rPr lang="en-US" sz="1200" b="0" dirty="0">
                <a:solidFill>
                  <a:schemeClr val="tx1"/>
                </a:solidFill>
                <a:latin typeface="+mn-lt"/>
              </a:rPr>
              <a:t>Microsoft’s Emphasis is on Solutions has evolved over the last decade. </a:t>
            </a:r>
          </a:p>
          <a:p>
            <a:r>
              <a:rPr lang="en-US" sz="1200" b="0" dirty="0">
                <a:solidFill>
                  <a:schemeClr val="tx1"/>
                </a:solidFill>
                <a:latin typeface="+mn-lt"/>
              </a:rPr>
              <a:t>There is no such thing as a one-dimensional certification because there are few cases of one-dimensional jobs.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 intentional and raises the value of a certification – a certification should mean you have broad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Focus on practicality and actual usage.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isn’t new, in the last generation of SQL exams, before the big push for Azure content, to get the SQL Server MCSA, you need to know how to build end-to-end Business Intelligence, SSIS, SSRS, SSAS, in addition to the expected administration and querying</a:t>
            </a:r>
            <a:r>
              <a:rPr lang="en-US" sz="1400" b="0" dirty="0">
                <a:solidFill>
                  <a:schemeClr val="tx1"/>
                </a:solidFill>
                <a:latin typeface="+mn-lt"/>
              </a:rPr>
              <a:t>. </a:t>
            </a:r>
          </a:p>
          <a:p>
            <a:r>
              <a:rPr lang="en-US" sz="1400" b="0" dirty="0">
                <a:solidFill>
                  <a:schemeClr val="tx1"/>
                </a:solidFill>
                <a:latin typeface="+mn-lt"/>
              </a:rPr>
              <a:t>&lt;click&gt;</a:t>
            </a:r>
          </a:p>
          <a:p>
            <a:r>
              <a:rPr lang="en-US" sz="1400" b="0" dirty="0">
                <a:solidFill>
                  <a:schemeClr val="tx1"/>
                </a:solidFill>
                <a:latin typeface="+mn-lt"/>
              </a:rPr>
              <a:t>&lt;read slide, then notes&gt; </a:t>
            </a:r>
          </a:p>
          <a:p>
            <a:r>
              <a:rPr lang="en-US" sz="1400" b="0" dirty="0">
                <a:solidFill>
                  <a:schemeClr val="tx1"/>
                </a:solidFill>
                <a:latin typeface="+mn-lt"/>
              </a:rPr>
              <a:t>Microsoft subcontracts out SMEs globally for various phases of question development. Topics are removed from the exam’s </a:t>
            </a:r>
            <a:r>
              <a:rPr lang="en-US" sz="1400" b="0" i="1" dirty="0">
                <a:solidFill>
                  <a:schemeClr val="tx1"/>
                </a:solidFill>
                <a:latin typeface="+mn-lt"/>
              </a:rPr>
              <a:t>domain </a:t>
            </a:r>
            <a:r>
              <a:rPr lang="en-US" sz="1400" b="0" dirty="0">
                <a:solidFill>
                  <a:schemeClr val="tx1"/>
                </a:solidFill>
                <a:latin typeface="+mn-lt"/>
              </a:rPr>
              <a:t>if none of the SMEs present could say they use it in real life. SME’s are asked questions about the value of different technical topics. </a:t>
            </a:r>
          </a:p>
          <a:p>
            <a:r>
              <a:rPr lang="en-US" sz="1400" b="0" dirty="0">
                <a:solidFill>
                  <a:schemeClr val="tx1"/>
                </a:solidFill>
                <a:latin typeface="+mn-lt"/>
              </a:rPr>
              <a:t>Then, how </a:t>
            </a:r>
            <a:r>
              <a:rPr lang="en-US" sz="1400" b="0" i="1" dirty="0">
                <a:solidFill>
                  <a:schemeClr val="tx1"/>
                </a:solidFill>
                <a:latin typeface="+mn-lt"/>
              </a:rPr>
              <a:t>many</a:t>
            </a:r>
            <a:r>
              <a:rPr lang="en-US" sz="1400" b="0" dirty="0">
                <a:solidFill>
                  <a:schemeClr val="tx1"/>
                </a:solidFill>
                <a:latin typeface="+mn-lt"/>
              </a:rPr>
              <a:t> questions on each subject area should be there in the domain? </a:t>
            </a:r>
          </a:p>
          <a:p>
            <a:pPr marL="571500" indent="-571500">
              <a:buFont typeface="Arial" panose="020B0604020202020204" pitchFamily="34" charset="0"/>
              <a:buChar char="•"/>
            </a:pPr>
            <a:endParaRPr lang="en-US" sz="1400" b="0" dirty="0">
              <a:solidFill>
                <a:schemeClr val="tx1"/>
              </a:solidFill>
              <a:latin typeface="+mn-lt"/>
            </a:endParaRPr>
          </a:p>
          <a:p>
            <a:pPr marL="571500" indent="-571500">
              <a:buFont typeface="Arial" panose="020B0604020202020204" pitchFamily="34" charset="0"/>
              <a:buChar char="•"/>
            </a:pPr>
            <a:r>
              <a:rPr lang="en-US" sz="1400" b="0" dirty="0">
                <a:solidFill>
                  <a:schemeClr val="tx1"/>
                </a:solidFill>
                <a:latin typeface="+mn-lt"/>
              </a:rPr>
              <a:t>Item Writers are given assignments to cover a narrow domain.</a:t>
            </a:r>
          </a:p>
          <a:p>
            <a:pPr marL="571500" indent="-571500">
              <a:buFont typeface="Arial" panose="020B0604020202020204" pitchFamily="34" charset="0"/>
              <a:buChar char="•"/>
            </a:pPr>
            <a:r>
              <a:rPr lang="en-US" sz="1400" b="0" dirty="0">
                <a:solidFill>
                  <a:schemeClr val="tx1"/>
                </a:solidFill>
                <a:latin typeface="+mn-lt"/>
              </a:rPr>
              <a:t>Item Writer team must make sure they’re not overlapping or creating nemeses that giveaway answers to other questions.</a:t>
            </a:r>
          </a:p>
          <a:p>
            <a:pPr marL="571500" indent="-571500">
              <a:buFont typeface="Arial" panose="020B0604020202020204" pitchFamily="34" charset="0"/>
              <a:buChar char="•"/>
            </a:pPr>
            <a:r>
              <a:rPr lang="en-US" sz="1400" b="0" dirty="0">
                <a:solidFill>
                  <a:schemeClr val="tx1"/>
                </a:solidFill>
                <a:latin typeface="+mn-lt"/>
              </a:rPr>
              <a:t>Then a review process and alpha exam process occur with yet another group of SMEs to fine tune the items.</a:t>
            </a:r>
          </a:p>
          <a:p>
            <a:pPr marL="571500" indent="-571500">
              <a:buFont typeface="Arial" panose="020B0604020202020204" pitchFamily="34" charset="0"/>
              <a:buChar char="•"/>
            </a:pPr>
            <a:r>
              <a:rPr lang="en-US" sz="1400" b="0" dirty="0">
                <a:solidFill>
                  <a:schemeClr val="tx1"/>
                </a:solidFill>
                <a:latin typeface="+mn-lt"/>
              </a:rPr>
              <a:t>We’ll talk later about domain drift, it’s a real problem for item writers with complex questions.</a:t>
            </a:r>
          </a:p>
          <a:p>
            <a:endParaRPr lang="en-US" sz="1400" dirty="0"/>
          </a:p>
          <a:p>
            <a:endParaRPr lang="en-US" sz="14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26</a:t>
            </a:fld>
            <a:endParaRPr lang="en-US"/>
          </a:p>
        </p:txBody>
      </p:sp>
    </p:spTree>
    <p:extLst>
      <p:ext uri="{BB962C8B-B14F-4D97-AF65-F5344CB8AC3E}">
        <p14:creationId xmlns:p14="http://schemas.microsoft.com/office/powerpoint/2010/main" val="1506848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Tonight we are serving </a:t>
            </a:r>
            <a:r>
              <a:rPr lang="en-US" sz="1200" dirty="0">
                <a:solidFill>
                  <a:schemeClr val="tx1"/>
                </a:solidFill>
                <a:latin typeface="+mn-lt"/>
              </a:rPr>
              <a:t>enchiladas</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 that’s it for the menu</a:t>
            </a:r>
          </a:p>
          <a:p>
            <a:r>
              <a:rPr lang="en-US" sz="1200" b="0" dirty="0">
                <a:solidFill>
                  <a:schemeClr val="tx1"/>
                </a:solidFill>
                <a:latin typeface="+mn-lt"/>
              </a:rPr>
              <a:t>Tonight </a:t>
            </a:r>
            <a:r>
              <a:rPr lang="en-US" sz="1200" dirty="0">
                <a:solidFill>
                  <a:schemeClr val="tx1"/>
                </a:solidFill>
                <a:latin typeface="+mn-lt"/>
              </a:rPr>
              <a:t>we only </a:t>
            </a:r>
            <a:r>
              <a:rPr lang="en-US" sz="1200" b="0" dirty="0">
                <a:solidFill>
                  <a:schemeClr val="tx1"/>
                </a:solidFill>
                <a:latin typeface="+mn-lt"/>
              </a:rPr>
              <a:t>are serving enchiladas. </a:t>
            </a:r>
            <a:r>
              <a:rPr lang="en-US" sz="1200" dirty="0">
                <a:solidFill>
                  <a:schemeClr val="tx1"/>
                </a:solidFill>
                <a:latin typeface="+mn-lt"/>
              </a:rPr>
              <a:t>–</a:t>
            </a:r>
            <a:r>
              <a:rPr lang="en-US" sz="1200" b="0" dirty="0">
                <a:solidFill>
                  <a:schemeClr val="tx1"/>
                </a:solidFill>
                <a:latin typeface="+mn-lt"/>
              </a:rPr>
              <a:t> nobody else makes </a:t>
            </a:r>
            <a:r>
              <a:rPr lang="en-US" sz="1200" b="0" dirty="0" err="1">
                <a:solidFill>
                  <a:schemeClr val="tx1"/>
                </a:solidFill>
                <a:latin typeface="+mn-lt"/>
              </a:rPr>
              <a:t>em</a:t>
            </a:r>
            <a:endParaRPr lang="en-US" sz="1200" b="0" dirty="0">
              <a:solidFill>
                <a:schemeClr val="tx1"/>
              </a:solidFill>
              <a:latin typeface="+mn-lt"/>
            </a:endParaRPr>
          </a:p>
          <a:p>
            <a:r>
              <a:rPr lang="en-US" sz="1200" dirty="0">
                <a:solidFill>
                  <a:schemeClr val="tx1"/>
                </a:solidFill>
                <a:latin typeface="+mn-lt"/>
              </a:rPr>
              <a:t>Tonight</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we are only serving enchiladas. – tomorrow? Nope.</a:t>
            </a:r>
          </a:p>
          <a:p>
            <a:endParaRPr lang="en-US" sz="1200" b="0" dirty="0">
              <a:solidFill>
                <a:schemeClr val="tx1"/>
              </a:solidFill>
              <a:latin typeface="+mn-lt"/>
            </a:endParaRPr>
          </a:p>
          <a:p>
            <a:endParaRPr lang="en-US" sz="1200" b="0" dirty="0">
              <a:solidFill>
                <a:schemeClr val="tx1"/>
              </a:solidFill>
              <a:latin typeface="+mn-lt"/>
            </a:endParaRPr>
          </a:p>
          <a:p>
            <a:r>
              <a:rPr lang="en-US" sz="1200" b="0" dirty="0">
                <a:solidFill>
                  <a:schemeClr val="tx1"/>
                </a:solidFill>
                <a:latin typeface="+mn-lt"/>
              </a:rPr>
              <a:t>The "application </a:t>
            </a:r>
            <a:r>
              <a:rPr lang="en-US" sz="1200" dirty="0">
                <a:solidFill>
                  <a:schemeClr val="tx1"/>
                </a:solidFill>
                <a:latin typeface="+mn-lt"/>
              </a:rPr>
              <a:t>only connects </a:t>
            </a:r>
            <a:r>
              <a:rPr lang="en-US" sz="1200" b="0" dirty="0">
                <a:solidFill>
                  <a:schemeClr val="tx1"/>
                </a:solidFill>
                <a:latin typeface="+mn-lt"/>
              </a:rPr>
              <a:t>to one database” – doesn’t do anything else but connect</a:t>
            </a:r>
          </a:p>
          <a:p>
            <a:r>
              <a:rPr lang="en-US" sz="1200" b="0" dirty="0">
                <a:solidFill>
                  <a:schemeClr val="tx1"/>
                </a:solidFill>
                <a:latin typeface="+mn-lt"/>
              </a:rPr>
              <a:t>vs. </a:t>
            </a:r>
          </a:p>
          <a:p>
            <a:r>
              <a:rPr lang="en-US" sz="1200" b="0" dirty="0">
                <a:solidFill>
                  <a:schemeClr val="tx1"/>
                </a:solidFill>
                <a:latin typeface="+mn-lt"/>
              </a:rPr>
              <a:t>the "application connects to </a:t>
            </a:r>
            <a:r>
              <a:rPr lang="en-US" sz="1200" dirty="0">
                <a:solidFill>
                  <a:schemeClr val="tx1"/>
                </a:solidFill>
                <a:latin typeface="+mn-lt"/>
              </a:rPr>
              <a:t>only</a:t>
            </a:r>
            <a:r>
              <a:rPr lang="en-US" sz="1200" b="0" dirty="0">
                <a:solidFill>
                  <a:schemeClr val="tx1"/>
                </a:solidFill>
                <a:latin typeface="+mn-lt"/>
              </a:rPr>
              <a:t> </a:t>
            </a:r>
            <a:r>
              <a:rPr lang="en-US" sz="1200" dirty="0">
                <a:solidFill>
                  <a:schemeClr val="tx1"/>
                </a:solidFill>
                <a:latin typeface="+mn-lt"/>
              </a:rPr>
              <a:t>one</a:t>
            </a:r>
            <a:r>
              <a:rPr lang="en-US" sz="1200" b="0" dirty="0">
                <a:solidFill>
                  <a:schemeClr val="tx1"/>
                </a:solidFill>
                <a:latin typeface="+mn-lt"/>
              </a:rPr>
              <a:t> database” – connects to only one database (more likely the intention)</a:t>
            </a:r>
          </a:p>
        </p:txBody>
      </p:sp>
      <p:sp>
        <p:nvSpPr>
          <p:cNvPr id="4" name="Slide Number Placeholder 3"/>
          <p:cNvSpPr>
            <a:spLocks noGrp="1"/>
          </p:cNvSpPr>
          <p:nvPr>
            <p:ph type="sldNum" sz="quarter" idx="5"/>
          </p:nvPr>
        </p:nvSpPr>
        <p:spPr/>
        <p:txBody>
          <a:bodyPr/>
          <a:lstStyle/>
          <a:p>
            <a:fld id="{966FAD78-1551-4070-85DE-2E0D872D5203}" type="slidenum">
              <a:rPr lang="en-US" smtClean="0"/>
              <a:t>28</a:t>
            </a:fld>
            <a:endParaRPr lang="en-US"/>
          </a:p>
        </p:txBody>
      </p:sp>
    </p:spTree>
    <p:extLst>
      <p:ext uri="{BB962C8B-B14F-4D97-AF65-F5344CB8AC3E}">
        <p14:creationId xmlns:p14="http://schemas.microsoft.com/office/powerpoint/2010/main" val="3529671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just want to start by saying I hope everyone is safe and healthy and is doing everything they can do to stay that way, including staying at home and taking all appropriate precautions, even if your local government isn’t insisting you do so. That said, I understand New Zealand and your awesome Prime Minister has this thing well in hand and only 1500 cases or so, which sounds much better than what we’re going through here in the United States. Kudos.</a:t>
            </a:r>
          </a:p>
          <a:p>
            <a:endParaRPr lang="en-CA" dirty="0"/>
          </a:p>
          <a:p>
            <a:r>
              <a:rPr lang="en-CA" dirty="0"/>
              <a:t>If you’ve become unemployed recently because of the pandemic, please reach out to me on LinkedIn, my wife and I would be happy to share time and resources with you in your job search, she has a lot of experience in this area, and we’d be happy to spend some free time on resume review and interview coaching. We are happy to help.</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88143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For example, 300 registration codes were made available for AZ-303 and AZ-304, first come first serve.</a:t>
            </a:r>
          </a:p>
          <a:p>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With Beta Exams, you don’t find out whether or not you’ve passed right away. They evaluate the outcomes of the beta process and the questions. For example, I took the DP-300 and DP-900 beta exams, and it’s been nearly two months and I still don’t know whether I passed.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30</a:t>
            </a:fld>
            <a:endParaRPr lang="en-US"/>
          </a:p>
        </p:txBody>
      </p:sp>
    </p:spTree>
    <p:extLst>
      <p:ext uri="{BB962C8B-B14F-4D97-AF65-F5344CB8AC3E}">
        <p14:creationId xmlns:p14="http://schemas.microsoft.com/office/powerpoint/2010/main" val="1158240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3200" dirty="0"/>
              <a:t>&lt;read slide, then notes&gt;</a:t>
            </a:r>
          </a:p>
          <a:p>
            <a:pPr lvl="0"/>
            <a:r>
              <a:rPr lang="en-US" sz="3200" dirty="0"/>
              <a:t>At Microsoft her name is Liberty Munson, she’s a pretty cool character with a neat job.</a:t>
            </a:r>
          </a:p>
          <a:p>
            <a:pPr lvl="0"/>
            <a:r>
              <a:rPr lang="en-US" sz="3200" dirty="0"/>
              <a:t>Do candidates who pass get this question right? Good.</a:t>
            </a:r>
          </a:p>
          <a:p>
            <a:pPr lvl="0"/>
            <a:r>
              <a:rPr lang="en-US" sz="3200" dirty="0"/>
              <a:t>Do candidates who pass get this question wrong? Not good.</a:t>
            </a:r>
          </a:p>
          <a:p>
            <a:pPr lvl="0"/>
            <a:r>
              <a:rPr lang="en-US" sz="3200" dirty="0"/>
              <a:t>Is question success unrelated to this exam success? </a:t>
            </a:r>
            <a:br>
              <a:rPr lang="en-US" sz="3200" dirty="0"/>
            </a:br>
            <a:r>
              <a:rPr lang="en-US" sz="3200" dirty="0"/>
              <a:t>They’re guessing.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Your comments on the exam are reviewed, by name. </a:t>
            </a:r>
            <a:r>
              <a:rPr lang="en-US" sz="3200" dirty="0"/>
              <a:t>Be professional. </a:t>
            </a:r>
          </a:p>
          <a:p>
            <a:pPr lvl="1"/>
            <a:r>
              <a:rPr lang="en-US" sz="3200" dirty="0"/>
              <a:t>Your comments can contribute to changing/abandoning a question. For example, </a:t>
            </a:r>
            <a:r>
              <a:rPr lang="en-US" sz="2800" dirty="0">
                <a:solidFill>
                  <a:srgbClr val="FF0000"/>
                </a:solidFill>
              </a:rPr>
              <a:t>"Why are you testing this? I'd look this up!“ That kind of comment gets attention.</a:t>
            </a:r>
            <a:endParaRPr lang="en-US" sz="3600" dirty="0">
              <a:solidFill>
                <a:srgbClr val="FF0000"/>
              </a:solidFill>
            </a:endParaRPr>
          </a:p>
          <a:p>
            <a:r>
              <a:rPr lang="en-US" dirty="0"/>
              <a:t>&lt;click&gt;</a:t>
            </a:r>
          </a:p>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SQL 2016 exams were later updated in 2017 for new content including Azure, exam number did not change.</a:t>
            </a:r>
          </a:p>
        </p:txBody>
      </p:sp>
      <p:sp>
        <p:nvSpPr>
          <p:cNvPr id="4" name="Slide Number Placeholder 3"/>
          <p:cNvSpPr>
            <a:spLocks noGrp="1"/>
          </p:cNvSpPr>
          <p:nvPr>
            <p:ph type="sldNum" sz="quarter" idx="5"/>
          </p:nvPr>
        </p:nvSpPr>
        <p:spPr/>
        <p:txBody>
          <a:bodyPr/>
          <a:lstStyle/>
          <a:p>
            <a:fld id="{966FAD78-1551-4070-85DE-2E0D872D5203}" type="slidenum">
              <a:rPr lang="en-US" smtClean="0"/>
              <a:t>31</a:t>
            </a:fld>
            <a:endParaRPr lang="en-US"/>
          </a:p>
        </p:txBody>
      </p:sp>
    </p:spTree>
    <p:extLst>
      <p:ext uri="{BB962C8B-B14F-4D97-AF65-F5344CB8AC3E}">
        <p14:creationId xmlns:p14="http://schemas.microsoft.com/office/powerpoint/2010/main" val="2258334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solidFill>
                  <a:schemeClr val="tx1"/>
                </a:solidFill>
                <a:latin typeface="+mn-lt"/>
              </a:rPr>
              <a:t>&lt;read whole slide first&gt;</a:t>
            </a:r>
          </a:p>
          <a:p>
            <a:pPr marL="0" indent="0">
              <a:buFont typeface="Arial" panose="020B0604020202020204" pitchFamily="34" charset="0"/>
              <a:buNone/>
            </a:pPr>
            <a:r>
              <a:rPr lang="en-US" b="0" dirty="0">
                <a:solidFill>
                  <a:schemeClr val="tx1"/>
                </a:solidFill>
                <a:latin typeface="+mn-lt"/>
              </a:rPr>
              <a:t>Writing the right answer is easy, and its opposite is easy (though sometimes too obvious).</a:t>
            </a:r>
          </a:p>
          <a:p>
            <a:pPr marL="0" indent="0">
              <a:buFont typeface="Arial" panose="020B0604020202020204" pitchFamily="34" charset="0"/>
              <a:buNone/>
            </a:pPr>
            <a:r>
              <a:rPr lang="en-US" b="0" dirty="0">
                <a:solidFill>
                  <a:schemeClr val="tx1"/>
                </a:solidFill>
                <a:latin typeface="+mn-lt"/>
              </a:rPr>
              <a:t>Creating challenging wrong answers sometimes involves introducing new variables or twists to your question, and it is </a:t>
            </a:r>
            <a:r>
              <a:rPr lang="en-US" dirty="0">
                <a:solidFill>
                  <a:schemeClr val="tx1"/>
                </a:solidFill>
                <a:latin typeface="+mn-lt"/>
              </a:rPr>
              <a:t>difficult to keep the question scenario simple </a:t>
            </a:r>
            <a:r>
              <a:rPr lang="en-US" b="0" dirty="0">
                <a:solidFill>
                  <a:schemeClr val="tx1"/>
                </a:solidFill>
                <a:latin typeface="+mn-lt"/>
              </a:rPr>
              <a:t>while being complex enough to have 3 legitimate wrong answers. </a:t>
            </a:r>
          </a:p>
          <a:p>
            <a:pPr marL="571500" indent="-571500">
              <a:buFont typeface="Arial" panose="020B0604020202020204" pitchFamily="34" charset="0"/>
              <a:buChar char="•"/>
            </a:pPr>
            <a:endParaRPr lang="en-US" b="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32</a:t>
            </a:fld>
            <a:endParaRPr lang="en-US"/>
          </a:p>
        </p:txBody>
      </p:sp>
    </p:spTree>
    <p:extLst>
      <p:ext uri="{BB962C8B-B14F-4D97-AF65-F5344CB8AC3E}">
        <p14:creationId xmlns:p14="http://schemas.microsoft.com/office/powerpoint/2010/main" val="2775288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you have to beg another Item Writer on the team to trade question assignments with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if you were supposed to ask a question about peanut butter sandwiches, and ended up asking a question about which whether utensils can spread creamy peanut butter… Stay with me</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33</a:t>
            </a:fld>
            <a:endParaRPr lang="en-US"/>
          </a:p>
        </p:txBody>
      </p:sp>
    </p:spTree>
    <p:extLst>
      <p:ext uri="{BB962C8B-B14F-4D97-AF65-F5344CB8AC3E}">
        <p14:creationId xmlns:p14="http://schemas.microsoft.com/office/powerpoint/2010/main" val="4195480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you understand why it’s challenging to write exam questions about simple concepts, and why exam questions sometimes feel weighed down by different variables and factors. It’s why creating huge case study type questions, with several pages of information as the source of several questions, actually works out pretty well.</a:t>
            </a:r>
          </a:p>
        </p:txBody>
      </p:sp>
      <p:sp>
        <p:nvSpPr>
          <p:cNvPr id="4" name="Slide Number Placeholder 3"/>
          <p:cNvSpPr>
            <a:spLocks noGrp="1"/>
          </p:cNvSpPr>
          <p:nvPr>
            <p:ph type="sldNum" sz="quarter" idx="5"/>
          </p:nvPr>
        </p:nvSpPr>
        <p:spPr/>
        <p:txBody>
          <a:bodyPr/>
          <a:lstStyle/>
          <a:p>
            <a:fld id="{966FAD78-1551-4070-85DE-2E0D872D5203}" type="slidenum">
              <a:rPr lang="en-US" smtClean="0"/>
              <a:t>44</a:t>
            </a:fld>
            <a:endParaRPr lang="en-US"/>
          </a:p>
        </p:txBody>
      </p:sp>
    </p:spTree>
    <p:extLst>
      <p:ext uri="{BB962C8B-B14F-4D97-AF65-F5344CB8AC3E}">
        <p14:creationId xmlns:p14="http://schemas.microsoft.com/office/powerpoint/2010/main" val="3751569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&lt;Notes first&gt;</a:t>
            </a:r>
          </a:p>
          <a:p>
            <a:r>
              <a:rPr lang="en-US" dirty="0"/>
              <a:t>Before we go into some sample questions together, are there any questions?</a:t>
            </a:r>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45</a:t>
            </a:fld>
            <a:endParaRPr lang="en-US"/>
          </a:p>
        </p:txBody>
      </p:sp>
    </p:spTree>
    <p:extLst>
      <p:ext uri="{BB962C8B-B14F-4D97-AF65-F5344CB8AC3E}">
        <p14:creationId xmlns:p14="http://schemas.microsoft.com/office/powerpoint/2010/main" val="3891069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&lt;click&gt;Gandalf already owns </a:t>
            </a:r>
            <a:r>
              <a:rPr lang="en-US" dirty="0" err="1"/>
              <a:t>Narya</a:t>
            </a:r>
            <a:r>
              <a:rPr lang="en-US" dirty="0"/>
              <a:t>, the Ring of Fire, one of the three Rings of Power made for the Elves. </a:t>
            </a:r>
          </a:p>
          <a:p>
            <a:endParaRPr lang="en-US" dirty="0"/>
          </a:p>
          <a:p>
            <a:r>
              <a:rPr lang="en-US" dirty="0"/>
              <a:t>&lt;click&gt;</a:t>
            </a:r>
          </a:p>
          <a:p>
            <a:r>
              <a:rPr lang="en-US" dirty="0"/>
              <a:t>Boromir is pretty much planning all along to get the ring back to Gondor. </a:t>
            </a:r>
          </a:p>
          <a:p>
            <a:endParaRPr lang="en-US" dirty="0"/>
          </a:p>
          <a:p>
            <a:r>
              <a:rPr lang="en-US" dirty="0" err="1"/>
              <a:t>Smealol</a:t>
            </a:r>
            <a:r>
              <a:rPr lang="en-US" dirty="0"/>
              <a:t> is tricky because of course you’d rule out Smeagol, he’s been left twisted and consumed by the evil of the One Ring, but again, test questions will not use industry knowledge or assumptions or best practices, the wrong answers have to be 100% incorrect. In this case, &lt;click&gt; Smeagol was not present at the Council of Elrond, making this answer 100% incorrect, leaving nothing to doubt.</a:t>
            </a:r>
          </a:p>
        </p:txBody>
      </p:sp>
      <p:sp>
        <p:nvSpPr>
          <p:cNvPr id="4" name="Slide Number Placeholder 3"/>
          <p:cNvSpPr>
            <a:spLocks noGrp="1"/>
          </p:cNvSpPr>
          <p:nvPr>
            <p:ph type="sldNum" sz="quarter" idx="5"/>
          </p:nvPr>
        </p:nvSpPr>
        <p:spPr/>
        <p:txBody>
          <a:bodyPr/>
          <a:lstStyle/>
          <a:p>
            <a:fld id="{966FAD78-1551-4070-85DE-2E0D872D5203}" type="slidenum">
              <a:rPr lang="en-US" smtClean="0"/>
              <a:t>46</a:t>
            </a:fld>
            <a:endParaRPr lang="en-US"/>
          </a:p>
        </p:txBody>
      </p:sp>
    </p:spTree>
    <p:extLst>
      <p:ext uri="{BB962C8B-B14F-4D97-AF65-F5344CB8AC3E}">
        <p14:creationId xmlns:p14="http://schemas.microsoft.com/office/powerpoint/2010/main" val="26989952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49</a:t>
            </a:fld>
            <a:endParaRPr lang="en-US"/>
          </a:p>
        </p:txBody>
      </p:sp>
    </p:spTree>
    <p:extLst>
      <p:ext uri="{BB962C8B-B14F-4D97-AF65-F5344CB8AC3E}">
        <p14:creationId xmlns:p14="http://schemas.microsoft.com/office/powerpoint/2010/main" val="2617370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Twitter</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banned</a:t>
            </a:r>
            <a:r>
              <a:rPr lang="en-US" sz="1200" b="0" i="0" kern="1200" dirty="0">
                <a:solidFill>
                  <a:schemeClr val="tx1"/>
                </a:solidFill>
                <a:effectLst/>
                <a:latin typeface="+mn-lt"/>
                <a:ea typeface="+mn-ea"/>
                <a:cs typeface="+mn-cs"/>
              </a:rPr>
              <a:t> all </a:t>
            </a:r>
            <a:r>
              <a:rPr lang="en-US" sz="1200" b="1" i="0" kern="1200" dirty="0">
                <a:solidFill>
                  <a:schemeClr val="tx1"/>
                </a:solidFill>
                <a:effectLst/>
                <a:latin typeface="+mn-lt"/>
                <a:ea typeface="+mn-ea"/>
                <a:cs typeface="+mn-cs"/>
              </a:rPr>
              <a:t>political ads</a:t>
            </a:r>
            <a:r>
              <a:rPr lang="en-US" sz="1200" b="0" i="0" kern="1200" dirty="0">
                <a:solidFill>
                  <a:schemeClr val="tx1"/>
                </a:solidFill>
                <a:effectLst/>
                <a:latin typeface="+mn-lt"/>
                <a:ea typeface="+mn-ea"/>
                <a:cs typeface="+mn-cs"/>
              </a:rPr>
              <a:t> in October 2019</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50</a:t>
            </a:fld>
            <a:endParaRPr lang="en-US"/>
          </a:p>
        </p:txBody>
      </p:sp>
    </p:spTree>
    <p:extLst>
      <p:ext uri="{BB962C8B-B14F-4D97-AF65-F5344CB8AC3E}">
        <p14:creationId xmlns:p14="http://schemas.microsoft.com/office/powerpoint/2010/main" val="255600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52</a:t>
            </a:fld>
            <a:endParaRPr lang="en-US"/>
          </a:p>
        </p:txBody>
      </p:sp>
    </p:spTree>
    <p:extLst>
      <p:ext uri="{BB962C8B-B14F-4D97-AF65-F5344CB8AC3E}">
        <p14:creationId xmlns:p14="http://schemas.microsoft.com/office/powerpoint/2010/main" val="459403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r>
              <a:rPr lang="en-CA" dirty="0"/>
              <a:t>Most importantly, I have been a SME for item review and writing of SQL Server certification exam test questions since 2012, something that is even less fun than it sounds, but it is still quite informative and useful to me in my career.</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fld id="{966FAD78-1551-4070-85DE-2E0D872D5203}" type="slidenum">
              <a:rPr lang="en-US" smtClean="0"/>
              <a:t>55</a:t>
            </a:fld>
            <a:endParaRPr lang="en-US"/>
          </a:p>
        </p:txBody>
      </p:sp>
    </p:spTree>
    <p:extLst>
      <p:ext uri="{BB962C8B-B14F-4D97-AF65-F5344CB8AC3E}">
        <p14:creationId xmlns:p14="http://schemas.microsoft.com/office/powerpoint/2010/main" val="2403234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Pop Quiz! </a:t>
            </a:r>
          </a:p>
          <a:p>
            <a:endParaRPr lang="en-US" dirty="0"/>
          </a:p>
          <a:p>
            <a:r>
              <a:rPr lang="en-US" dirty="0"/>
              <a:t>First off, I apologize in advance for the nerdy subject matter of these questions. I usually lead with a Star Trek question but since this is my first time presenting to an event based out of New Zealand, I had to shift fandoms, and I couldn’t help myself. </a:t>
            </a:r>
          </a:p>
          <a:p>
            <a:r>
              <a:rPr lang="en-US" dirty="0"/>
              <a:t>&lt;read slide&gt;</a:t>
            </a:r>
          </a:p>
          <a:p>
            <a:endParaRPr lang="en-US" dirty="0"/>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9</a:t>
            </a:fld>
            <a:endParaRPr lang="en-US"/>
          </a:p>
        </p:txBody>
      </p:sp>
    </p:spTree>
    <p:extLst>
      <p:ext uri="{BB962C8B-B14F-4D97-AF65-F5344CB8AC3E}">
        <p14:creationId xmlns:p14="http://schemas.microsoft.com/office/powerpoint/2010/main" val="4022751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10</a:t>
            </a:fld>
            <a:endParaRPr lang="en-US"/>
          </a:p>
        </p:txBody>
      </p:sp>
    </p:spTree>
    <p:extLst>
      <p:ext uri="{BB962C8B-B14F-4D97-AF65-F5344CB8AC3E}">
        <p14:creationId xmlns:p14="http://schemas.microsoft.com/office/powerpoint/2010/main" val="2940310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instead&gt;</a:t>
            </a:r>
          </a:p>
          <a:p>
            <a:r>
              <a:rPr lang="en-US" dirty="0"/>
              <a:t>Here are some statistics from both Microsoft and CompTIA talking about employees who are certified being more productive, responding better, having better careers, being respected by employers. Does a certification make you a better database administrator per se? No, I’m not implying causation here, but the process of preparing for an exam, the preparation of the materials, and the mindset that led you to the self-improvement path of the certification exams, those are all productive, causative, and beneficial for your career. So good for you for attending this session today and probably feeling the need to get certified.</a:t>
            </a:r>
          </a:p>
          <a:p>
            <a:r>
              <a:rPr lang="en-US" dirty="0"/>
              <a:t>A final note I’d say is that becoming certified makes your skillset broader, more aware of features, and potentially better at choosing the right solutions for the right problems. </a:t>
            </a:r>
          </a:p>
        </p:txBody>
      </p:sp>
      <p:sp>
        <p:nvSpPr>
          <p:cNvPr id="4" name="Slide Number Placeholder 3"/>
          <p:cNvSpPr>
            <a:spLocks noGrp="1"/>
          </p:cNvSpPr>
          <p:nvPr>
            <p:ph type="sldNum" sz="quarter" idx="5"/>
          </p:nvPr>
        </p:nvSpPr>
        <p:spPr/>
        <p:txBody>
          <a:bodyPr/>
          <a:lstStyle/>
          <a:p>
            <a:fld id="{966FAD78-1551-4070-85DE-2E0D872D5203}" type="slidenum">
              <a:rPr lang="en-US" smtClean="0"/>
              <a:t>11</a:t>
            </a:fld>
            <a:endParaRPr lang="en-US"/>
          </a:p>
        </p:txBody>
      </p:sp>
    </p:spTree>
    <p:extLst>
      <p:ext uri="{BB962C8B-B14F-4D97-AF65-F5344CB8AC3E}">
        <p14:creationId xmlns:p14="http://schemas.microsoft.com/office/powerpoint/2010/main" val="3680041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13</a:t>
            </a:fld>
            <a:endParaRPr lang="en-US"/>
          </a:p>
        </p:txBody>
      </p:sp>
    </p:spTree>
    <p:extLst>
      <p:ext uri="{BB962C8B-B14F-4D97-AF65-F5344CB8AC3E}">
        <p14:creationId xmlns:p14="http://schemas.microsoft.com/office/powerpoint/2010/main" val="3900540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Reward success but not to excess. Career progress should also occur outside of exam.</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14</a:t>
            </a:fld>
            <a:endParaRPr lang="en-US"/>
          </a:p>
        </p:txBody>
      </p:sp>
    </p:spTree>
    <p:extLst>
      <p:ext uri="{BB962C8B-B14F-4D97-AF65-F5344CB8AC3E}">
        <p14:creationId xmlns:p14="http://schemas.microsoft.com/office/powerpoint/2010/main" val="2866172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4000" dirty="0"/>
              <a:t>&lt;read slide&gt;</a:t>
            </a:r>
          </a:p>
          <a:p>
            <a:pPr lvl="1"/>
            <a:r>
              <a:rPr lang="en-US" sz="4000" dirty="0"/>
              <a:t>&lt;click, read slide&gt;</a:t>
            </a:r>
          </a:p>
          <a:p>
            <a:pPr lvl="1"/>
            <a:r>
              <a:rPr lang="en-US" sz="4000" dirty="0"/>
              <a:t>Tip: Require knowledge transfer afterwards.</a:t>
            </a:r>
          </a:p>
          <a:p>
            <a:pPr lvl="1"/>
            <a:r>
              <a:rPr lang="en-US" sz="4000" dirty="0"/>
              <a:t>Tip: Proof of hands-on-lab completion when sending employees off, or specific technology goals.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resources should probably include Azure credits for self-paced lab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Employees should also take advantage of the easy free training opportunities to earn expensive paid ones </a:t>
            </a:r>
            <a:r>
              <a:rPr lang="en-US" sz="1100" dirty="0"/>
              <a:t>(Hint: This. Event. Right. Now.) So give yourself a pat on the back.</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15</a:t>
            </a:fld>
            <a:endParaRPr lang="en-US"/>
          </a:p>
        </p:txBody>
      </p:sp>
    </p:spTree>
    <p:extLst>
      <p:ext uri="{BB962C8B-B14F-4D97-AF65-F5344CB8AC3E}">
        <p14:creationId xmlns:p14="http://schemas.microsoft.com/office/powerpoint/2010/main" val="3872769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9.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www.sqlsaturday.com/" TargetMode="External"/><Relationship Id="rId7" Type="http://schemas.openxmlformats.org/officeDocument/2006/relationships/image" Target="../media/image11.png"/><Relationship Id="rId2" Type="http://schemas.openxmlformats.org/officeDocument/2006/relationships/hyperlink" Target="http://www.sqlpass.org/Events/24HoursofPASS.aspx" TargetMode="External"/><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hyperlink" Target="http://www.sqlpass.org/PASSChapters/VirtualChapters.aspx" TargetMode="External"/><Relationship Id="rId10" Type="http://schemas.openxmlformats.org/officeDocument/2006/relationships/image" Target="../media/image14.png"/><Relationship Id="rId4" Type="http://schemas.openxmlformats.org/officeDocument/2006/relationships/hyperlink" Target="http://www.sqlpass.org/PASSChapters.aspx" TargetMode="External"/><Relationship Id="rId9"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www.sqlpass.org/Events/24HoursofPASS.aspx" TargetMode="External"/><Relationship Id="rId2" Type="http://schemas.openxmlformats.org/officeDocument/2006/relationships/image" Target="../media/image20.png"/><Relationship Id="rId1" Type="http://schemas.openxmlformats.org/officeDocument/2006/relationships/slideMaster" Target="../slideMasters/slideMaster3.xml"/><Relationship Id="rId5" Type="http://schemas.openxmlformats.org/officeDocument/2006/relationships/image" Target="../media/image21.png"/><Relationship Id="rId4" Type="http://schemas.openxmlformats.org/officeDocument/2006/relationships/hyperlink" Target="http://www.sqlpass.org/PASSChapters/VirtualChapters.aspx" TargetMode="Externa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4.xml"/><Relationship Id="rId1" Type="http://schemas.openxmlformats.org/officeDocument/2006/relationships/themeOverride" Target="../theme/themeOverride1.xml"/><Relationship Id="rId4" Type="http://schemas.openxmlformats.org/officeDocument/2006/relationships/image" Target="../media/image31.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4.xml"/><Relationship Id="rId1" Type="http://schemas.openxmlformats.org/officeDocument/2006/relationships/themeOverride" Target="../theme/themeOverride2.xml"/><Relationship Id="rId4" Type="http://schemas.openxmlformats.org/officeDocument/2006/relationships/image" Target="../media/image31.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tiff"/><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40.tiff"/><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4.png"/><Relationship Id="rId11" Type="http://schemas.openxmlformats.org/officeDocument/2006/relationships/image" Target="../media/image39.tiff"/><Relationship Id="rId5" Type="http://schemas.openxmlformats.org/officeDocument/2006/relationships/image" Target="../media/image33.png"/><Relationship Id="rId10" Type="http://schemas.openxmlformats.org/officeDocument/2006/relationships/image" Target="../media/image38.tiff"/><Relationship Id="rId4" Type="http://schemas.microsoft.com/office/2007/relationships/hdphoto" Target="../media/hdphoto1.wdp"/><Relationship Id="rId9" Type="http://schemas.openxmlformats.org/officeDocument/2006/relationships/image" Target="../media/image37.png"/><Relationship Id="rId14" Type="http://schemas.openxmlformats.org/officeDocument/2006/relationships/image" Target="../media/image42.tif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4" name="Picture 3">
            <a:extLst>
              <a:ext uri="{FF2B5EF4-FFF2-40B4-BE49-F238E27FC236}">
                <a16:creationId xmlns:a16="http://schemas.microsoft.com/office/drawing/2014/main" id="{E47C8540-941D-D94F-BC94-EEC40908DC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pic>
        <p:nvPicPr>
          <p:cNvPr id="5" name="Picture 4">
            <a:extLst>
              <a:ext uri="{FF2B5EF4-FFF2-40B4-BE49-F238E27FC236}">
                <a16:creationId xmlns:a16="http://schemas.microsoft.com/office/drawing/2014/main" id="{39C0D9A0-4384-3C49-8927-804CEA6700A8}"/>
              </a:ext>
            </a:extLst>
          </p:cNvPr>
          <p:cNvPicPr>
            <a:picLocks noChangeAspect="1"/>
          </p:cNvPicPr>
          <p:nvPr userDrawn="1"/>
        </p:nvPicPr>
        <p:blipFill rotWithShape="1">
          <a:blip r:embed="rId3">
            <a:alphaModFix/>
          </a:blip>
          <a:srcRect r="22406"/>
          <a:stretch/>
        </p:blipFill>
        <p:spPr>
          <a:xfrm>
            <a:off x="8478857" y="1036310"/>
            <a:ext cx="3713144" cy="4785380"/>
          </a:xfrm>
          <a:prstGeom prst="rect">
            <a:avLst/>
          </a:prstGeom>
        </p:spPr>
      </p:pic>
    </p:spTree>
    <p:extLst>
      <p:ext uri="{BB962C8B-B14F-4D97-AF65-F5344CB8AC3E}">
        <p14:creationId xmlns:p14="http://schemas.microsoft.com/office/powerpoint/2010/main" val="61373559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6B9068-BB2A-874C-A228-3446036E7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974" t="12855" r="21761" b="12855"/>
          <a:stretch/>
        </p:blipFill>
        <p:spPr>
          <a:xfrm>
            <a:off x="3570514" y="0"/>
            <a:ext cx="8621484" cy="6858000"/>
          </a:xfrm>
          <a:prstGeom prst="rect">
            <a:avLst/>
          </a:prstGeom>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696000" y="672736"/>
            <a:ext cx="6858000" cy="5512521"/>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8" name="Picture 7">
            <a:extLst>
              <a:ext uri="{FF2B5EF4-FFF2-40B4-BE49-F238E27FC236}">
                <a16:creationId xmlns:a16="http://schemas.microsoft.com/office/drawing/2014/main" id="{3FC469C1-A6C0-F04A-BC26-020C7156BA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522542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C792E5-7F1D-E344-A0DE-53CA41B70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10536" y="0"/>
            <a:ext cx="10287000" cy="6858000"/>
          </a:xfrm>
          <a:prstGeom prst="rect">
            <a:avLst/>
          </a:prstGeom>
        </p:spPr>
      </p:pic>
      <p:sp>
        <p:nvSpPr>
          <p:cNvPr id="13" name="Rectangle 12">
            <a:extLst>
              <a:ext uri="{FF2B5EF4-FFF2-40B4-BE49-F238E27FC236}">
                <a16:creationId xmlns:a16="http://schemas.microsoft.com/office/drawing/2014/main" id="{348B995D-08FA-D34E-AE23-0F8A0235C0CA}"/>
              </a:ext>
            </a:extLst>
          </p:cNvPr>
          <p:cNvSpPr/>
          <p:nvPr userDrawn="1"/>
        </p:nvSpPr>
        <p:spPr>
          <a:xfrm rot="16200000">
            <a:off x="66760" y="-66761"/>
            <a:ext cx="6858000" cy="6991516"/>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TextBox 1">
            <a:extLst>
              <a:ext uri="{FF2B5EF4-FFF2-40B4-BE49-F238E27FC236}">
                <a16:creationId xmlns:a16="http://schemas.microsoft.com/office/drawing/2014/main" id="{6A8B2076-FE84-9840-9E36-B3FCC541E1D7}"/>
              </a:ext>
            </a:extLst>
          </p:cNvPr>
          <p:cNvSpPr txBox="1"/>
          <p:nvPr userDrawn="1"/>
        </p:nvSpPr>
        <p:spPr>
          <a:xfrm>
            <a:off x="587604" y="3947920"/>
            <a:ext cx="3934860" cy="1077218"/>
          </a:xfrm>
          <a:prstGeom prst="rect">
            <a:avLst/>
          </a:prstGeom>
          <a:noFill/>
        </p:spPr>
        <p:txBody>
          <a:bodyPr wrap="none" rtlCol="0">
            <a:spAutoFit/>
          </a:bodyPr>
          <a:lstStyle/>
          <a:p>
            <a:r>
              <a:rPr lang="en-US" sz="6400" dirty="0">
                <a:solidFill>
                  <a:schemeClr val="bg2"/>
                </a:solidFill>
              </a:rPr>
              <a:t>Thank you</a:t>
            </a:r>
          </a:p>
        </p:txBody>
      </p:sp>
      <p:pic>
        <p:nvPicPr>
          <p:cNvPr id="7" name="Picture 6">
            <a:extLst>
              <a:ext uri="{FF2B5EF4-FFF2-40B4-BE49-F238E27FC236}">
                <a16:creationId xmlns:a16="http://schemas.microsoft.com/office/drawing/2014/main" id="{D1D355B9-F070-9F4F-A334-50BBE3A87F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10067196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EFEEB3-0900-314D-B58A-73F97566DF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17" t="11272" r="13574" b="4437"/>
          <a:stretch/>
        </p:blipFill>
        <p:spPr>
          <a:xfrm>
            <a:off x="1658680" y="0"/>
            <a:ext cx="10533320" cy="6858000"/>
          </a:xfrm>
          <a:prstGeom prst="rect">
            <a:avLst/>
          </a:prstGeom>
        </p:spPr>
      </p:pic>
      <p:sp>
        <p:nvSpPr>
          <p:cNvPr id="12" name="Rectangle 11">
            <a:extLst>
              <a:ext uri="{FF2B5EF4-FFF2-40B4-BE49-F238E27FC236}">
                <a16:creationId xmlns:a16="http://schemas.microsoft.com/office/drawing/2014/main" id="{E86A87BE-B4F8-B64D-AB8E-E8DA12C13908}"/>
              </a:ext>
            </a:extLst>
          </p:cNvPr>
          <p:cNvSpPr/>
          <p:nvPr userDrawn="1"/>
        </p:nvSpPr>
        <p:spPr>
          <a:xfrm rot="16200000">
            <a:off x="-273103" y="273103"/>
            <a:ext cx="6858000" cy="6311789"/>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8" name="Picture 7">
            <a:extLst>
              <a:ext uri="{FF2B5EF4-FFF2-40B4-BE49-F238E27FC236}">
                <a16:creationId xmlns:a16="http://schemas.microsoft.com/office/drawing/2014/main" id="{54C16CCD-F629-574D-9012-736566BD8C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57589591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7588" r="21522"/>
          <a:stretch/>
        </p:blipFill>
        <p:spPr>
          <a:xfrm>
            <a:off x="4" y="2"/>
            <a:ext cx="5236141" cy="6857997"/>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533937" y="1533939"/>
            <a:ext cx="6858000" cy="3790117"/>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5717413" y="583915"/>
            <a:ext cx="5495587" cy="1487647"/>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5717413" y="2784351"/>
            <a:ext cx="549558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5717413" y="3436268"/>
            <a:ext cx="5495588" cy="2697833"/>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363234898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13012965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276519688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41699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443064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8444291"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416993"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44460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84465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32391881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6955858" y="0"/>
            <a:ext cx="5236143"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416994" y="583916"/>
            <a:ext cx="63076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429061346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583916"/>
            <a:ext cx="112416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063827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2055237"/>
            <a:ext cx="4327793" cy="2747529"/>
          </a:xfrm>
          <a:prstGeom prst="rect">
            <a:avLst/>
          </a:prstGeom>
        </p:spPr>
        <p:txBody>
          <a:bodyPr anchor="ct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334684470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5020A3-A1C6-5E43-9B8C-9FDA0C6D89D6}"/>
              </a:ext>
            </a:extLst>
          </p:cNvPr>
          <p:cNvPicPr>
            <a:picLocks noChangeAspect="1"/>
          </p:cNvPicPr>
          <p:nvPr userDrawn="1"/>
        </p:nvPicPr>
        <p:blipFill rotWithShape="1">
          <a:blip r:embed="rId2" cstate="screen">
            <a:alphaModFix amt="38000"/>
            <a:extLst>
              <a:ext uri="{28A0092B-C50C-407E-A947-70E740481C1C}">
                <a14:useLocalDpi xmlns:a14="http://schemas.microsoft.com/office/drawing/2010/main"/>
              </a:ext>
            </a:extLst>
          </a:blip>
          <a:srcRect l="17113" t="17762" b="12300"/>
          <a:stretch/>
        </p:blipFill>
        <p:spPr>
          <a:xfrm>
            <a:off x="0" y="0"/>
            <a:ext cx="12192000" cy="6858000"/>
          </a:xfrm>
          <a:prstGeom prst="rect">
            <a:avLst/>
          </a:prstGeom>
          <a:solidFill>
            <a:schemeClr val="tx1"/>
          </a:solidFill>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0360" b="32521"/>
          <a:stretch/>
        </p:blipFill>
        <p:spPr>
          <a:xfrm>
            <a:off x="3662766" y="2525816"/>
            <a:ext cx="4866468" cy="1806368"/>
          </a:xfrm>
          <a:prstGeom prst="rect">
            <a:avLst/>
          </a:prstGeom>
        </p:spPr>
      </p:pic>
    </p:spTree>
    <p:extLst>
      <p:ext uri="{BB962C8B-B14F-4D97-AF65-F5344CB8AC3E}">
        <p14:creationId xmlns:p14="http://schemas.microsoft.com/office/powerpoint/2010/main" val="240368251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7358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8/7/2020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marL="0" indent="0" algn="l">
              <a:buNone/>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7"/>
            <a:ext cx="6028267" cy="573617"/>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6A11F900-9C54-4E78-B0DB-F130650E84E6}"/>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Tree>
    <p:extLst>
      <p:ext uri="{BB962C8B-B14F-4D97-AF65-F5344CB8AC3E}">
        <p14:creationId xmlns:p14="http://schemas.microsoft.com/office/powerpoint/2010/main" val="30607538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5" y="2514903"/>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5" y="3194534"/>
            <a:ext cx="4330700" cy="540913"/>
          </a:xfrm>
        </p:spPr>
        <p:txBody>
          <a:bodyPr/>
          <a:lstStyle>
            <a:lvl1pPr marL="0" marR="0" indent="0" algn="l" defTabSz="609585"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5" y="453292"/>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5"/>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5"/>
            <a:ext cx="3819404"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42921359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429371" y="2376394"/>
            <a:ext cx="10989733" cy="2619183"/>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a:xfrm>
            <a:off x="429371" y="334969"/>
            <a:ext cx="10989733" cy="817275"/>
          </a:xfrm>
        </p:spPr>
        <p:txBody>
          <a:bodyPr/>
          <a:lstStyle>
            <a:lvl1pPr>
              <a:defRPr>
                <a:solidFill>
                  <a:schemeClr val="tx1"/>
                </a:solidFill>
              </a:defRPr>
            </a:lvl1pPr>
          </a:lstStyle>
          <a:p>
            <a:r>
              <a:rPr lang="en-US" dirty="0"/>
              <a:t>Agenda</a:t>
            </a:r>
          </a:p>
        </p:txBody>
      </p:sp>
      <p:sp>
        <p:nvSpPr>
          <p:cNvPr id="4" name="Content Placeholder 13"/>
          <p:cNvSpPr>
            <a:spLocks noGrp="1"/>
          </p:cNvSpPr>
          <p:nvPr>
            <p:ph sz="quarter" idx="11"/>
          </p:nvPr>
        </p:nvSpPr>
        <p:spPr>
          <a:xfrm>
            <a:off x="429371" y="1212332"/>
            <a:ext cx="10989733" cy="572792"/>
          </a:xfrm>
        </p:spPr>
        <p:txBody>
          <a:bodyPr>
            <a:noAutofit/>
          </a:bodyPr>
          <a:lstStyle>
            <a:lvl1pPr marL="0" marR="0" indent="0" algn="l" defTabSz="1219170" rtl="0" eaLnBrk="1" fontAlgn="auto" latinLnBrk="0" hangingPunct="1">
              <a:lnSpc>
                <a:spcPct val="100000"/>
              </a:lnSpc>
              <a:spcBef>
                <a:spcPct val="20000"/>
              </a:spcBef>
              <a:spcAft>
                <a:spcPts val="0"/>
              </a:spcAft>
              <a:buClr>
                <a:schemeClr val="accent1"/>
              </a:buClr>
              <a:buSzTx/>
              <a:buFont typeface="Arial" charset="0"/>
              <a:buNone/>
              <a:tabLst/>
              <a:defRPr sz="2667">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AB82E04E-3222-450E-A490-D3450562B38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2711427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429371" y="1314316"/>
            <a:ext cx="11306755" cy="3597072"/>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385593E4-195B-48E9-8F03-109150C0F1F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820172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dirty="0"/>
              <a:t>Titles are set 36pt Segoe UI</a:t>
            </a:r>
          </a:p>
        </p:txBody>
      </p:sp>
      <p:sp>
        <p:nvSpPr>
          <p:cNvPr id="4" name="Content Placeholder 3"/>
          <p:cNvSpPr>
            <a:spLocks noGrp="1"/>
          </p:cNvSpPr>
          <p:nvPr>
            <p:ph sz="quarter" idx="10" hasCustomPrompt="1"/>
          </p:nvPr>
        </p:nvSpPr>
        <p:spPr>
          <a:xfrm>
            <a:off x="429371" y="2006855"/>
            <a:ext cx="11015133" cy="597807"/>
          </a:xfrm>
        </p:spPr>
        <p:txBody>
          <a:bodyPr anchor="b"/>
          <a:lstStyle>
            <a:lvl1pPr marL="0" indent="0">
              <a:buNone/>
              <a:defRPr sz="3733" b="0" i="0">
                <a:solidFill>
                  <a:schemeClr val="accent3"/>
                </a:solidFill>
                <a:latin typeface="Segoe UI Light" charset="0"/>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a:t>
            </a:r>
          </a:p>
        </p:txBody>
      </p:sp>
      <p:sp>
        <p:nvSpPr>
          <p:cNvPr id="5" name="Content Placeholder 3"/>
          <p:cNvSpPr>
            <a:spLocks noGrp="1"/>
          </p:cNvSpPr>
          <p:nvPr>
            <p:ph sz="quarter" idx="11" hasCustomPrompt="1"/>
          </p:nvPr>
        </p:nvSpPr>
        <p:spPr>
          <a:xfrm>
            <a:off x="429371" y="260270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6" name="Content Placeholder 3"/>
          <p:cNvSpPr>
            <a:spLocks noGrp="1"/>
          </p:cNvSpPr>
          <p:nvPr>
            <p:ph sz="quarter" idx="12" hasCustomPrompt="1"/>
          </p:nvPr>
        </p:nvSpPr>
        <p:spPr>
          <a:xfrm>
            <a:off x="429371" y="3381894"/>
            <a:ext cx="11015133" cy="597807"/>
          </a:xfrm>
        </p:spPr>
        <p:txBody>
          <a:bodyPr anchor="b"/>
          <a:lstStyle>
            <a:lvl1pPr marL="0" indent="0">
              <a:buNone/>
              <a:defRPr sz="2667" b="0" i="0">
                <a:solidFill>
                  <a:schemeClr val="tx1"/>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Two Style</a:t>
            </a:r>
          </a:p>
        </p:txBody>
      </p:sp>
      <p:sp>
        <p:nvSpPr>
          <p:cNvPr id="7" name="Content Placeholder 3"/>
          <p:cNvSpPr>
            <a:spLocks noGrp="1"/>
          </p:cNvSpPr>
          <p:nvPr>
            <p:ph sz="quarter" idx="13" hasCustomPrompt="1"/>
          </p:nvPr>
        </p:nvSpPr>
        <p:spPr>
          <a:xfrm>
            <a:off x="429371" y="397774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8" name="Content Placeholder 3"/>
          <p:cNvSpPr>
            <a:spLocks noGrp="1"/>
          </p:cNvSpPr>
          <p:nvPr>
            <p:ph sz="quarter" idx="14" hasCustomPrompt="1"/>
          </p:nvPr>
        </p:nvSpPr>
        <p:spPr>
          <a:xfrm>
            <a:off x="429371" y="4720263"/>
            <a:ext cx="11015133" cy="597807"/>
          </a:xfrm>
        </p:spPr>
        <p:txBody>
          <a:bodyPr anchor="b"/>
          <a:lstStyle>
            <a:lvl1pPr marL="0" indent="0">
              <a:buNone/>
              <a:defRPr sz="1867" b="1" i="0">
                <a:solidFill>
                  <a:schemeClr val="bg2">
                    <a:lumMod val="65000"/>
                  </a:schemeClr>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THREE STYLE</a:t>
            </a:r>
          </a:p>
        </p:txBody>
      </p:sp>
      <p:sp>
        <p:nvSpPr>
          <p:cNvPr id="9" name="Content Placeholder 3"/>
          <p:cNvSpPr>
            <a:spLocks noGrp="1"/>
          </p:cNvSpPr>
          <p:nvPr>
            <p:ph sz="quarter" idx="15" hasCustomPrompt="1"/>
          </p:nvPr>
        </p:nvSpPr>
        <p:spPr>
          <a:xfrm>
            <a:off x="429371" y="531611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Tree>
    <p:extLst>
      <p:ext uri="{BB962C8B-B14F-4D97-AF65-F5344CB8AC3E}">
        <p14:creationId xmlns:p14="http://schemas.microsoft.com/office/powerpoint/2010/main" val="15498137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30"/>
          <p:cNvSpPr>
            <a:spLocks noGrp="1"/>
          </p:cNvSpPr>
          <p:nvPr>
            <p:ph type="body" sz="quarter" idx="10" hasCustomPrompt="1"/>
          </p:nvPr>
        </p:nvSpPr>
        <p:spPr>
          <a:xfrm>
            <a:off x="42171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0" name="Text Placeholder 30"/>
          <p:cNvSpPr>
            <a:spLocks noGrp="1"/>
          </p:cNvSpPr>
          <p:nvPr>
            <p:ph type="body" sz="quarter" idx="14" hasCustomPrompt="1"/>
          </p:nvPr>
        </p:nvSpPr>
        <p:spPr>
          <a:xfrm>
            <a:off x="649479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3" name="Text Placeholder 20"/>
          <p:cNvSpPr>
            <a:spLocks noGrp="1"/>
          </p:cNvSpPr>
          <p:nvPr>
            <p:ph type="body" sz="quarter" idx="13"/>
          </p:nvPr>
        </p:nvSpPr>
        <p:spPr>
          <a:xfrm>
            <a:off x="42171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649479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457604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421715"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421714"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4344359"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4344358"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8267000"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8266999"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3808991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21" name="Text Placeholder 19"/>
          <p:cNvSpPr>
            <a:spLocks noGrp="1"/>
          </p:cNvSpPr>
          <p:nvPr>
            <p:ph type="body" sz="quarter" idx="11"/>
          </p:nvPr>
        </p:nvSpPr>
        <p:spPr>
          <a:xfrm>
            <a:off x="845427"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2" name="Text Placeholder 19"/>
          <p:cNvSpPr>
            <a:spLocks noGrp="1"/>
          </p:cNvSpPr>
          <p:nvPr>
            <p:ph type="body" sz="quarter" idx="12"/>
          </p:nvPr>
        </p:nvSpPr>
        <p:spPr>
          <a:xfrm>
            <a:off x="4777257"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3" name="Text Placeholder 19"/>
          <p:cNvSpPr>
            <a:spLocks noGrp="1"/>
          </p:cNvSpPr>
          <p:nvPr>
            <p:ph type="body" sz="quarter" idx="13"/>
          </p:nvPr>
        </p:nvSpPr>
        <p:spPr>
          <a:xfrm>
            <a:off x="8554536"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7" name="Text Placeholder 19"/>
          <p:cNvSpPr>
            <a:spLocks noGrp="1"/>
          </p:cNvSpPr>
          <p:nvPr>
            <p:ph type="body" sz="quarter" idx="14"/>
          </p:nvPr>
        </p:nvSpPr>
        <p:spPr>
          <a:xfrm>
            <a:off x="845427"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8" name="Text Placeholder 19"/>
          <p:cNvSpPr>
            <a:spLocks noGrp="1"/>
          </p:cNvSpPr>
          <p:nvPr>
            <p:ph type="body" sz="quarter" idx="15"/>
          </p:nvPr>
        </p:nvSpPr>
        <p:spPr>
          <a:xfrm>
            <a:off x="4777257"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9" name="Text Placeholder 19"/>
          <p:cNvSpPr>
            <a:spLocks noGrp="1"/>
          </p:cNvSpPr>
          <p:nvPr>
            <p:ph type="body" sz="quarter" idx="16"/>
          </p:nvPr>
        </p:nvSpPr>
        <p:spPr>
          <a:xfrm>
            <a:off x="8554536"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Tree>
    <p:extLst>
      <p:ext uri="{BB962C8B-B14F-4D97-AF65-F5344CB8AC3E}">
        <p14:creationId xmlns:p14="http://schemas.microsoft.com/office/powerpoint/2010/main" val="1195639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a:extLst>
              <a:ext uri="{FF2B5EF4-FFF2-40B4-BE49-F238E27FC236}">
                <a16:creationId xmlns:a16="http://schemas.microsoft.com/office/drawing/2014/main" id="{2A951662-3486-4A2C-AD81-A0C95C1B0F5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10744752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429371" y="1774839"/>
            <a:ext cx="10972800" cy="4380263"/>
          </a:xfrm>
          <a:prstGeom prst="rect">
            <a:avLst/>
          </a:prstGeom>
        </p:spPr>
        <p:txBody>
          <a:bodyPr>
            <a:normAutofit/>
          </a:bodyPr>
          <a:lstStyle>
            <a:lvl1pPr marL="0" indent="0">
              <a:buClr>
                <a:schemeClr val="accent3"/>
              </a:buClr>
              <a:buFontTx/>
              <a:buNone/>
              <a:defRPr sz="2667">
                <a:solidFill>
                  <a:schemeClr val="tx1"/>
                </a:solidFill>
                <a:latin typeface="Consolas"/>
                <a:cs typeface="Consolas"/>
              </a:defRPr>
            </a:lvl1pPr>
            <a:lvl2pPr marL="0" indent="0">
              <a:buClr>
                <a:schemeClr val="accent3"/>
              </a:buClr>
              <a:buFontTx/>
              <a:buNone/>
              <a:defRPr sz="2400">
                <a:solidFill>
                  <a:schemeClr val="tx1"/>
                </a:solidFill>
                <a:latin typeface="Consolas"/>
                <a:cs typeface="Consolas"/>
              </a:defRPr>
            </a:lvl2pPr>
            <a:lvl3pPr marL="393690" indent="0">
              <a:buClr>
                <a:schemeClr val="accent3"/>
              </a:buClr>
              <a:buFontTx/>
              <a:buNone/>
              <a:defRPr sz="2133">
                <a:solidFill>
                  <a:schemeClr val="tx1"/>
                </a:solidFill>
                <a:latin typeface="Consolas"/>
                <a:cs typeface="Consolas"/>
              </a:defRPr>
            </a:lvl3pPr>
            <a:lvl4pPr marL="772565" indent="0">
              <a:buClr>
                <a:schemeClr val="accent3"/>
              </a:buClr>
              <a:buFontTx/>
              <a:buNone/>
              <a:defRPr sz="2133">
                <a:solidFill>
                  <a:schemeClr val="tx1"/>
                </a:solidFill>
                <a:latin typeface="Consolas"/>
                <a:cs typeface="Consolas"/>
              </a:defRPr>
            </a:lvl4pPr>
            <a:lvl5pPr marL="1128156" indent="0">
              <a:buClr>
                <a:schemeClr val="accent3"/>
              </a:buClr>
              <a:buFontTx/>
              <a:buNone/>
              <a:defRPr sz="2133">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06625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C8CB7BBE-DD26-43DC-9AF5-C7246BC8651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7811427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429371" y="334969"/>
            <a:ext cx="11306755" cy="817275"/>
          </a:xfrm>
        </p:spPr>
        <p:txBody>
          <a:bodyPr/>
          <a:lstStyle>
            <a:lvl1pPr>
              <a:defRPr/>
            </a:lvl1pPr>
          </a:lstStyle>
          <a:p>
            <a:r>
              <a:rPr lang="en-US" dirty="0"/>
              <a:t>Title here</a:t>
            </a:r>
          </a:p>
        </p:txBody>
      </p:sp>
      <p:pic>
        <p:nvPicPr>
          <p:cNvPr id="5" name="Picture 4">
            <a:extLst>
              <a:ext uri="{FF2B5EF4-FFF2-40B4-BE49-F238E27FC236}">
                <a16:creationId xmlns:a16="http://schemas.microsoft.com/office/drawing/2014/main" id="{DFB2ED91-9350-43CE-99B1-CB967C42460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4954367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Section Break</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B1E3F8EB-3DFB-4ABD-A441-0DC32EA1C8B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3027632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8/7/2020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FBF67A23-312C-4681-9127-9941E413043D}"/>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1505571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F5A84B34-3F96-4B87-960D-7166589033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4" name="Rectangle 3">
            <a:extLst>
              <a:ext uri="{FF2B5EF4-FFF2-40B4-BE49-F238E27FC236}">
                <a16:creationId xmlns:a16="http://schemas.microsoft.com/office/drawing/2014/main" id="{145BE116-EC7C-4E0A-9665-B944B994EB51}"/>
              </a:ext>
            </a:extLst>
          </p:cNvPr>
          <p:cNvSpPr/>
          <p:nvPr userDrawn="1"/>
        </p:nvSpPr>
        <p:spPr>
          <a:xfrm>
            <a:off x="5508017" y="6291453"/>
            <a:ext cx="6716028"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Tree>
    <p:extLst>
      <p:ext uri="{BB962C8B-B14F-4D97-AF65-F5344CB8AC3E}">
        <p14:creationId xmlns:p14="http://schemas.microsoft.com/office/powerpoint/2010/main" val="18351155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xplore PASS">
    <p:spTree>
      <p:nvGrpSpPr>
        <p:cNvPr id="1" name=""/>
        <p:cNvGrpSpPr/>
        <p:nvPr/>
      </p:nvGrpSpPr>
      <p:grpSpPr>
        <a:xfrm>
          <a:off x="0" y="0"/>
          <a:ext cx="0" cy="0"/>
          <a:chOff x="0" y="0"/>
          <a:chExt cx="0" cy="0"/>
        </a:xfrm>
      </p:grpSpPr>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102353" y="-38209"/>
            <a:ext cx="4509149" cy="6946413"/>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128859" y="-43749"/>
            <a:ext cx="6121296" cy="6965025"/>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hlinkClick r:id="rId2"/>
          </p:cNvPr>
          <p:cNvSpPr/>
          <p:nvPr userDrawn="1"/>
        </p:nvSpPr>
        <p:spPr>
          <a:xfrm>
            <a:off x="5477993" y="2618058"/>
            <a:ext cx="1679772"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PASS’ flagship event November 6-9 </a:t>
            </a:r>
          </a:p>
          <a:p>
            <a:pPr algn="ctr"/>
            <a:r>
              <a:rPr lang="en-US" sz="1200" dirty="0">
                <a:solidFill>
                  <a:schemeClr val="bg2">
                    <a:lumMod val="50000"/>
                  </a:schemeClr>
                </a:solidFill>
              </a:rPr>
              <a:t>Seattle, Washington</a:t>
            </a:r>
          </a:p>
        </p:txBody>
      </p:sp>
      <p:sp>
        <p:nvSpPr>
          <p:cNvPr id="33" name="Rectangle 32">
            <a:hlinkClick r:id="rId3"/>
          </p:cNvPr>
          <p:cNvSpPr/>
          <p:nvPr userDrawn="1"/>
        </p:nvSpPr>
        <p:spPr>
          <a:xfrm>
            <a:off x="9630980" y="2618058"/>
            <a:ext cx="1713720"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a:solidFill>
                  <a:schemeClr val="bg2">
                    <a:lumMod val="50000"/>
                  </a:schemeClr>
                </a:solidFill>
              </a:rPr>
              <a:t>Free 1-day local training events</a:t>
            </a:r>
            <a:endParaRPr lang="en-US" sz="1200" dirty="0">
              <a:solidFill>
                <a:schemeClr val="bg2">
                  <a:lumMod val="50000"/>
                </a:schemeClr>
              </a:solidFill>
            </a:endParaRPr>
          </a:p>
        </p:txBody>
      </p:sp>
      <p:sp>
        <p:nvSpPr>
          <p:cNvPr id="34" name="Rectangle 33">
            <a:hlinkClick r:id="rId4"/>
          </p:cNvPr>
          <p:cNvSpPr/>
          <p:nvPr userDrawn="1"/>
        </p:nvSpPr>
        <p:spPr>
          <a:xfrm>
            <a:off x="7532384" y="2618058"/>
            <a:ext cx="1712256"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a:solidFill>
                  <a:schemeClr val="bg2">
                    <a:lumMod val="50000"/>
                  </a:schemeClr>
                </a:solidFill>
              </a:rPr>
              <a:t>Local user groups around the world</a:t>
            </a:r>
            <a:endParaRPr lang="en-US" sz="1200" dirty="0">
              <a:solidFill>
                <a:schemeClr val="bg2">
                  <a:lumMod val="50000"/>
                </a:schemeClr>
              </a:solidFill>
            </a:endParaRPr>
          </a:p>
        </p:txBody>
      </p:sp>
      <p:sp>
        <p:nvSpPr>
          <p:cNvPr id="35" name="Rectangle 34">
            <a:hlinkClick r:id="rId5"/>
          </p:cNvPr>
          <p:cNvSpPr/>
          <p:nvPr userDrawn="1"/>
        </p:nvSpPr>
        <p:spPr>
          <a:xfrm>
            <a:off x="5368609" y="5443025"/>
            <a:ext cx="1718875"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Online special interest user groups </a:t>
            </a:r>
          </a:p>
        </p:txBody>
      </p:sp>
      <p:sp>
        <p:nvSpPr>
          <p:cNvPr id="36" name="Rectangle 35">
            <a:hlinkClick r:id="rId4"/>
          </p:cNvPr>
          <p:cNvSpPr/>
          <p:nvPr userDrawn="1"/>
        </p:nvSpPr>
        <p:spPr>
          <a:xfrm>
            <a:off x="7573112" y="5443025"/>
            <a:ext cx="156802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Business analytics training </a:t>
            </a:r>
          </a:p>
        </p:txBody>
      </p:sp>
      <p:pic>
        <p:nvPicPr>
          <p:cNvPr id="41" name="Picture 40"/>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910150" y="4177394"/>
            <a:ext cx="1172772" cy="1066156"/>
          </a:xfrm>
          <a:prstGeom prst="rect">
            <a:avLst/>
          </a:prstGeom>
        </p:spPr>
      </p:pic>
      <p:sp>
        <p:nvSpPr>
          <p:cNvPr id="43" name="Rectangle 42">
            <a:hlinkClick r:id="rId4"/>
          </p:cNvPr>
          <p:cNvSpPr/>
          <p:nvPr userDrawn="1"/>
        </p:nvSpPr>
        <p:spPr>
          <a:xfrm>
            <a:off x="9698629" y="5443025"/>
            <a:ext cx="156802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Get involved</a:t>
            </a:r>
          </a:p>
        </p:txBody>
      </p:sp>
      <p:pic>
        <p:nvPicPr>
          <p:cNvPr id="3" name="Picture 2">
            <a:extLst>
              <a:ext uri="{FF2B5EF4-FFF2-40B4-BE49-F238E27FC236}">
                <a16:creationId xmlns:a16="http://schemas.microsoft.com/office/drawing/2014/main" id="{5ABB9FFB-88AF-E64C-B4E0-EA641AB8483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463209" y="1133864"/>
            <a:ext cx="1569768" cy="1569768"/>
          </a:xfrm>
          <a:prstGeom prst="rect">
            <a:avLst/>
          </a:prstGeom>
        </p:spPr>
      </p:pic>
      <p:pic>
        <p:nvPicPr>
          <p:cNvPr id="5" name="Picture 4">
            <a:extLst>
              <a:ext uri="{FF2B5EF4-FFF2-40B4-BE49-F238E27FC236}">
                <a16:creationId xmlns:a16="http://schemas.microsoft.com/office/drawing/2014/main" id="{075784B1-BDFC-5249-9F39-BB214820C8BC}"/>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7533339" y="1022499"/>
            <a:ext cx="1723021" cy="1723021"/>
          </a:xfrm>
          <a:prstGeom prst="rect">
            <a:avLst/>
          </a:prstGeom>
        </p:spPr>
      </p:pic>
      <p:pic>
        <p:nvPicPr>
          <p:cNvPr id="7" name="Picture 6">
            <a:extLst>
              <a:ext uri="{FF2B5EF4-FFF2-40B4-BE49-F238E27FC236}">
                <a16:creationId xmlns:a16="http://schemas.microsoft.com/office/drawing/2014/main" id="{425591F2-77BA-9241-BB82-B1AD41977EEE}"/>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9678805" y="1053428"/>
            <a:ext cx="1692179" cy="1692179"/>
          </a:xfrm>
          <a:prstGeom prst="rect">
            <a:avLst/>
          </a:prstGeom>
        </p:spPr>
      </p:pic>
      <p:pic>
        <p:nvPicPr>
          <p:cNvPr id="9" name="Picture 8">
            <a:extLst>
              <a:ext uri="{FF2B5EF4-FFF2-40B4-BE49-F238E27FC236}">
                <a16:creationId xmlns:a16="http://schemas.microsoft.com/office/drawing/2014/main" id="{60DC2CF9-117A-EA46-A4B5-24AF40402DC9}"/>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5359610" y="3815829"/>
            <a:ext cx="1757345" cy="1757345"/>
          </a:xfrm>
          <a:prstGeom prst="rect">
            <a:avLst/>
          </a:prstGeom>
        </p:spPr>
      </p:pic>
      <p:pic>
        <p:nvPicPr>
          <p:cNvPr id="11" name="Picture 10">
            <a:extLst>
              <a:ext uri="{FF2B5EF4-FFF2-40B4-BE49-F238E27FC236}">
                <a16:creationId xmlns:a16="http://schemas.microsoft.com/office/drawing/2014/main" id="{DA639641-A709-3B49-AA88-99A9F4103481}"/>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533461" y="3878887"/>
            <a:ext cx="1665168" cy="1665168"/>
          </a:xfrm>
          <a:prstGeom prst="rect">
            <a:avLst/>
          </a:prstGeom>
        </p:spPr>
      </p:pic>
      <p:cxnSp>
        <p:nvCxnSpPr>
          <p:cNvPr id="50" name="Straight Connector 49">
            <a:extLst>
              <a:ext uri="{FF2B5EF4-FFF2-40B4-BE49-F238E27FC236}">
                <a16:creationId xmlns:a16="http://schemas.microsoft.com/office/drawing/2014/main" id="{1B4074C3-6F2F-D349-85B5-0850C0A27234}"/>
              </a:ext>
            </a:extLst>
          </p:cNvPr>
          <p:cNvCxnSpPr>
            <a:cxnSpLocks/>
          </p:cNvCxnSpPr>
          <p:nvPr userDrawn="1"/>
        </p:nvCxnSpPr>
        <p:spPr>
          <a:xfrm flipH="1">
            <a:off x="5580567" y="3589305"/>
            <a:ext cx="5910620" cy="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a:spLocks/>
          </p:cNvSpPr>
          <p:nvPr userDrawn="1"/>
        </p:nvSpPr>
        <p:spPr>
          <a:xfrm>
            <a:off x="430335" y="558360"/>
            <a:ext cx="3503429" cy="3462641"/>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l">
              <a:lnSpc>
                <a:spcPct val="90000"/>
              </a:lnSpc>
              <a:tabLst>
                <a:tab pos="5784706" algn="l"/>
              </a:tabLst>
            </a:pPr>
            <a:r>
              <a:rPr lang="en-US" sz="5333" dirty="0">
                <a:solidFill>
                  <a:schemeClr val="bg2"/>
                </a:solidFill>
              </a:rPr>
              <a:t>Explore everything PASS has to offer </a:t>
            </a:r>
          </a:p>
        </p:txBody>
      </p:sp>
      <p:sp>
        <p:nvSpPr>
          <p:cNvPr id="44" name="Rectangle 43"/>
          <p:cNvSpPr/>
          <p:nvPr userDrawn="1"/>
        </p:nvSpPr>
        <p:spPr>
          <a:xfrm>
            <a:off x="470986" y="3956173"/>
            <a:ext cx="3254621" cy="1346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1920" rtlCol="0" anchor="t"/>
          <a:lstStyle/>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a:solidFill>
                  <a:schemeClr val="bg2"/>
                </a:solidFill>
              </a:rPr>
              <a:t>Free Online Resources </a:t>
            </a:r>
          </a:p>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a:solidFill>
                  <a:schemeClr val="bg2"/>
                </a:solidFill>
              </a:rPr>
              <a:t>Newsletters</a:t>
            </a:r>
          </a:p>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err="1">
                <a:solidFill>
                  <a:schemeClr val="bg2"/>
                </a:solidFill>
              </a:rPr>
              <a:t>PASS.org</a:t>
            </a:r>
            <a:endParaRPr lang="en-US" sz="1600" b="1" spc="27" dirty="0">
              <a:solidFill>
                <a:schemeClr val="bg2"/>
              </a:solidFill>
            </a:endParaRPr>
          </a:p>
        </p:txBody>
      </p:sp>
    </p:spTree>
    <p:extLst>
      <p:ext uri="{BB962C8B-B14F-4D97-AF65-F5344CB8AC3E}">
        <p14:creationId xmlns:p14="http://schemas.microsoft.com/office/powerpoint/2010/main" val="367869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962993" y="4618969"/>
            <a:ext cx="1956984"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a:t>@</a:t>
            </a:r>
            <a:r>
              <a:rPr lang="en-US" dirty="0" err="1"/>
              <a:t>yourhandle</a:t>
            </a:r>
            <a:endParaRPr lang="en-US" dirty="0"/>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3172320" y="4618969"/>
            <a:ext cx="2707581"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err="1"/>
              <a:t>email@company.com</a:t>
            </a:r>
            <a:endParaRPr lang="en-US" dirty="0"/>
          </a:p>
        </p:txBody>
      </p:sp>
      <p:pic>
        <p:nvPicPr>
          <p:cNvPr id="15" name="Picture 14">
            <a:extLst>
              <a:ext uri="{FF2B5EF4-FFF2-40B4-BE49-F238E27FC236}">
                <a16:creationId xmlns:a16="http://schemas.microsoft.com/office/drawing/2014/main" id="{450FCBF8-8089-4228-815D-946C79BEE4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pic>
        <p:nvPicPr>
          <p:cNvPr id="12" name="Picture 11">
            <a:extLst>
              <a:ext uri="{FF2B5EF4-FFF2-40B4-BE49-F238E27FC236}">
                <a16:creationId xmlns:a16="http://schemas.microsoft.com/office/drawing/2014/main" id="{62646B33-643C-4E57-A2E5-CC34356CA75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62911" y="6233360"/>
            <a:ext cx="524493" cy="524493"/>
          </a:xfrm>
          <a:prstGeom prst="rect">
            <a:avLst/>
          </a:prstGeom>
        </p:spPr>
      </p:pic>
      <p:pic>
        <p:nvPicPr>
          <p:cNvPr id="16" name="Picture 15">
            <a:extLst>
              <a:ext uri="{FF2B5EF4-FFF2-40B4-BE49-F238E27FC236}">
                <a16:creationId xmlns:a16="http://schemas.microsoft.com/office/drawing/2014/main" id="{7A75856D-30EC-482B-AE01-32010D11F60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15299" y="6233360"/>
            <a:ext cx="524493" cy="524493"/>
          </a:xfrm>
          <a:prstGeom prst="rect">
            <a:avLst/>
          </a:prstGeom>
        </p:spPr>
      </p:pic>
      <p:sp>
        <p:nvSpPr>
          <p:cNvPr id="17" name="Rectangle 16">
            <a:extLst>
              <a:ext uri="{FF2B5EF4-FFF2-40B4-BE49-F238E27FC236}">
                <a16:creationId xmlns:a16="http://schemas.microsoft.com/office/drawing/2014/main" id="{A47D5C6D-FAAD-42FA-BCD8-50730C3F9510}"/>
              </a:ext>
            </a:extLst>
          </p:cNvPr>
          <p:cNvSpPr/>
          <p:nvPr userDrawn="1"/>
        </p:nvSpPr>
        <p:spPr>
          <a:xfrm>
            <a:off x="4116251" y="6268197"/>
            <a:ext cx="8168639" cy="461665"/>
          </a:xfrm>
          <a:prstGeom prst="rect">
            <a:avLst/>
          </a:prstGeom>
        </p:spPr>
        <p:txBody>
          <a:bodyPr wrap="square">
            <a:spAutoFit/>
          </a:bodyPr>
          <a:lstStyle/>
          <a:p>
            <a:r>
              <a:rPr lang="en-US" sz="2400" dirty="0">
                <a:solidFill>
                  <a:schemeClr val="bg2"/>
                </a:solidFill>
              </a:rPr>
              <a:t>	@sqlpass #sqlpass                   @</a:t>
            </a:r>
            <a:r>
              <a:rPr lang="en-US" sz="2400" dirty="0" err="1">
                <a:solidFill>
                  <a:schemeClr val="bg2"/>
                </a:solidFill>
              </a:rPr>
              <a:t>PASScommunity</a:t>
            </a:r>
            <a:endParaRPr lang="en-US" sz="2400" dirty="0">
              <a:solidFill>
                <a:schemeClr val="bg2"/>
              </a:solidFill>
            </a:endParaRPr>
          </a:p>
        </p:txBody>
      </p:sp>
    </p:spTree>
    <p:extLst>
      <p:ext uri="{BB962C8B-B14F-4D97-AF65-F5344CB8AC3E}">
        <p14:creationId xmlns:p14="http://schemas.microsoft.com/office/powerpoint/2010/main" val="718831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6"/>
            <a:ext cx="6028267" cy="740875"/>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FIRST, SPEAKER LAST], Title, Company</a:t>
            </a:r>
          </a:p>
          <a:p>
            <a:pPr lvl="0"/>
            <a:r>
              <a:rPr lang="en-US" dirty="0"/>
              <a:t>Moderated By: [MODERATOR]</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173CA6C5-51B4-4B20-B865-59B72FDEF2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
        <p:nvSpPr>
          <p:cNvPr id="11" name="Rectangle 10">
            <a:extLst>
              <a:ext uri="{FF2B5EF4-FFF2-40B4-BE49-F238E27FC236}">
                <a16:creationId xmlns:a16="http://schemas.microsoft.com/office/drawing/2014/main" id="{F0B16CE0-C9A4-4BC6-AE9D-3081D4581557}"/>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2" name="TextBox 11">
            <a:extLst>
              <a:ext uri="{FF2B5EF4-FFF2-40B4-BE49-F238E27FC236}">
                <a16:creationId xmlns:a16="http://schemas.microsoft.com/office/drawing/2014/main" id="{E423D881-8E72-43D7-A55F-81508F0120B4}"/>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13178841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5" y="3307383"/>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5" y="3926054"/>
            <a:ext cx="4330700" cy="540913"/>
          </a:xfrm>
        </p:spPr>
        <p:txBody>
          <a:bodyPr/>
          <a:lstStyle>
            <a:lvl1pPr marL="0" marR="0" indent="0" algn="l" defTabSz="609585"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5" y="859692"/>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5"/>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645545"/>
            <a:ext cx="3819404"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5158384"/>
            <a:ext cx="3816116"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658001"/>
            <a:ext cx="3820672"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6170840"/>
            <a:ext cx="3820672"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24521833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42171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649479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42171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649479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6061225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421715"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421714"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4344359"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4344358"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8267000"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8266999"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7967176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Section Break</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FDA29DF3-5C5F-4C46-B0B5-F68ECE48B1C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9545757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429371" y="334969"/>
            <a:ext cx="11306755" cy="817275"/>
          </a:xfrm>
        </p:spPr>
        <p:txBody>
          <a:bodyPr/>
          <a:lstStyle>
            <a:lvl1pPr>
              <a:defRPr/>
            </a:lvl1pPr>
          </a:lstStyle>
          <a:p>
            <a:r>
              <a:rPr lang="en-US" dirty="0"/>
              <a:t>Title here</a:t>
            </a:r>
          </a:p>
        </p:txBody>
      </p:sp>
      <p:pic>
        <p:nvPicPr>
          <p:cNvPr id="5" name="Picture 4">
            <a:extLst>
              <a:ext uri="{FF2B5EF4-FFF2-40B4-BE49-F238E27FC236}">
                <a16:creationId xmlns:a16="http://schemas.microsoft.com/office/drawing/2014/main" id="{C0144B62-2AC9-48F9-A309-79C8D09EB4C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393961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8/7/2020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429371" y="1314316"/>
            <a:ext cx="11306755" cy="3681261"/>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a:extLst>
              <a:ext uri="{FF2B5EF4-FFF2-40B4-BE49-F238E27FC236}">
                <a16:creationId xmlns:a16="http://schemas.microsoft.com/office/drawing/2014/main" id="{0DB64C42-6F2D-4D4B-B4C9-D7062BF62E3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12450869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F35F2DE6-7766-4453-8543-85CC632423C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4380495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5C96D69A-42D8-4377-85EE-8AE041ECCC0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2342302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962993" y="4618969"/>
            <a:ext cx="1956984"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a:t>@</a:t>
            </a:r>
            <a:r>
              <a:rPr lang="en-US" dirty="0" err="1"/>
              <a:t>yourhandle</a:t>
            </a:r>
            <a:endParaRPr lang="en-US" dirty="0"/>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3172320" y="4618969"/>
            <a:ext cx="2707581"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err="1"/>
              <a:t>email@company.com</a:t>
            </a:r>
            <a:endParaRPr lang="en-US" dirty="0"/>
          </a:p>
        </p:txBody>
      </p:sp>
      <p:pic>
        <p:nvPicPr>
          <p:cNvPr id="8" name="Picture 7">
            <a:extLst>
              <a:ext uri="{FF2B5EF4-FFF2-40B4-BE49-F238E27FC236}">
                <a16:creationId xmlns:a16="http://schemas.microsoft.com/office/drawing/2014/main" id="{1DF9042F-5E1B-494F-9D71-16BC5E19D63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pic>
        <p:nvPicPr>
          <p:cNvPr id="9" name="Picture 8">
            <a:extLst>
              <a:ext uri="{FF2B5EF4-FFF2-40B4-BE49-F238E27FC236}">
                <a16:creationId xmlns:a16="http://schemas.microsoft.com/office/drawing/2014/main" id="{625DC049-08BE-43D0-AA9C-67FA013298D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62911" y="6233360"/>
            <a:ext cx="524493" cy="524493"/>
          </a:xfrm>
          <a:prstGeom prst="rect">
            <a:avLst/>
          </a:prstGeom>
        </p:spPr>
      </p:pic>
      <p:pic>
        <p:nvPicPr>
          <p:cNvPr id="10" name="Picture 9">
            <a:extLst>
              <a:ext uri="{FF2B5EF4-FFF2-40B4-BE49-F238E27FC236}">
                <a16:creationId xmlns:a16="http://schemas.microsoft.com/office/drawing/2014/main" id="{6308BA01-98AC-4877-8251-33B5A32E4CF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15299" y="6233360"/>
            <a:ext cx="524493" cy="524493"/>
          </a:xfrm>
          <a:prstGeom prst="rect">
            <a:avLst/>
          </a:prstGeom>
        </p:spPr>
      </p:pic>
      <p:sp>
        <p:nvSpPr>
          <p:cNvPr id="11" name="Rectangle 10">
            <a:extLst>
              <a:ext uri="{FF2B5EF4-FFF2-40B4-BE49-F238E27FC236}">
                <a16:creationId xmlns:a16="http://schemas.microsoft.com/office/drawing/2014/main" id="{ECC4C564-4818-48C7-A15A-3A3C62921D49}"/>
              </a:ext>
            </a:extLst>
          </p:cNvPr>
          <p:cNvSpPr/>
          <p:nvPr userDrawn="1"/>
        </p:nvSpPr>
        <p:spPr>
          <a:xfrm>
            <a:off x="4116251" y="6268197"/>
            <a:ext cx="8168639" cy="461665"/>
          </a:xfrm>
          <a:prstGeom prst="rect">
            <a:avLst/>
          </a:prstGeom>
        </p:spPr>
        <p:txBody>
          <a:bodyPr wrap="square">
            <a:spAutoFit/>
          </a:bodyPr>
          <a:lstStyle/>
          <a:p>
            <a:r>
              <a:rPr lang="en-US" sz="2400" dirty="0">
                <a:solidFill>
                  <a:schemeClr val="bg2"/>
                </a:solidFill>
              </a:rPr>
              <a:t>	@sqlpass #sqlpass                   @</a:t>
            </a:r>
            <a:r>
              <a:rPr lang="en-US" sz="2400" dirty="0" err="1">
                <a:solidFill>
                  <a:schemeClr val="bg2"/>
                </a:solidFill>
              </a:rPr>
              <a:t>PASScommunity</a:t>
            </a:r>
            <a:endParaRPr lang="en-US" sz="2400" dirty="0">
              <a:solidFill>
                <a:schemeClr val="bg2"/>
              </a:solidFill>
            </a:endParaRPr>
          </a:p>
        </p:txBody>
      </p:sp>
    </p:spTree>
    <p:extLst>
      <p:ext uri="{BB962C8B-B14F-4D97-AF65-F5344CB8AC3E}">
        <p14:creationId xmlns:p14="http://schemas.microsoft.com/office/powerpoint/2010/main" val="37270586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550242" y="4815428"/>
            <a:ext cx="6711949" cy="392921"/>
          </a:xfrm>
        </p:spPr>
        <p:txBody>
          <a:bodyPr/>
          <a:lstStyle>
            <a:lvl1pPr marL="0" indent="0" algn="l" defTabSz="1219170" rtl="0" eaLnBrk="1" latinLnBrk="0" hangingPunct="1">
              <a:spcBef>
                <a:spcPct val="20000"/>
              </a:spcBef>
              <a:buClr>
                <a:schemeClr val="accent3"/>
              </a:buClr>
              <a:buFont typeface="Arial"/>
              <a:buNone/>
              <a:defRPr lang="en-US" sz="2400" b="0" i="0" kern="1200" baseline="0" dirty="0">
                <a:solidFill>
                  <a:schemeClr val="tx1"/>
                </a:solidFill>
                <a:latin typeface="+mn-lt"/>
                <a:ea typeface="+mn-ea"/>
                <a:cs typeface="Segoe UI Light"/>
              </a:defRPr>
            </a:lvl1pPr>
          </a:lstStyle>
          <a:p>
            <a:pPr lvl="0"/>
            <a:r>
              <a:rPr lang="en-US" dirty="0"/>
              <a:t>[Speaker Name]</a:t>
            </a:r>
          </a:p>
        </p:txBody>
      </p:sp>
      <p:pic>
        <p:nvPicPr>
          <p:cNvPr id="7" name="Picture 6">
            <a:extLst>
              <a:ext uri="{FF2B5EF4-FFF2-40B4-BE49-F238E27FC236}">
                <a16:creationId xmlns:a16="http://schemas.microsoft.com/office/drawing/2014/main" id="{A2287F28-CADA-42F3-9E6B-28516D912E2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Tree>
    <p:extLst>
      <p:ext uri="{BB962C8B-B14F-4D97-AF65-F5344CB8AC3E}">
        <p14:creationId xmlns:p14="http://schemas.microsoft.com/office/powerpoint/2010/main" val="1505516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5" name="Rectangle 4">
            <a:extLst>
              <a:ext uri="{FF2B5EF4-FFF2-40B4-BE49-F238E27FC236}">
                <a16:creationId xmlns:a16="http://schemas.microsoft.com/office/drawing/2014/main" id="{C6893717-635F-46DB-9FD1-8A4EAF4C39F5}"/>
              </a:ext>
            </a:extLst>
          </p:cNvPr>
          <p:cNvSpPr/>
          <p:nvPr userDrawn="1"/>
        </p:nvSpPr>
        <p:spPr>
          <a:xfrm>
            <a:off x="5715540" y="6339837"/>
            <a:ext cx="6520000"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6" name="TextBox 5">
            <a:extLst>
              <a:ext uri="{FF2B5EF4-FFF2-40B4-BE49-F238E27FC236}">
                <a16:creationId xmlns:a16="http://schemas.microsoft.com/office/drawing/2014/main" id="{380645E5-6D3E-41A8-8C60-BD0D7843D3DE}"/>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30171165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0" name="Shape 2572">
            <a:extLst>
              <a:ext uri="{FF2B5EF4-FFF2-40B4-BE49-F238E27FC236}">
                <a16:creationId xmlns:a16="http://schemas.microsoft.com/office/drawing/2014/main" id="{F19B1107-FC4F-43EB-8116-2608CC672FA8}"/>
              </a:ext>
            </a:extLst>
          </p:cNvPr>
          <p:cNvSpPr/>
          <p:nvPr userDrawn="1"/>
        </p:nvSpPr>
        <p:spPr>
          <a:xfrm>
            <a:off x="4760403" y="2786744"/>
            <a:ext cx="382533" cy="382533"/>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Shape 2557">
            <a:extLst>
              <a:ext uri="{FF2B5EF4-FFF2-40B4-BE49-F238E27FC236}">
                <a16:creationId xmlns:a16="http://schemas.microsoft.com/office/drawing/2014/main" id="{C5D18694-064F-4A69-801B-D7FCC6C8E681}"/>
              </a:ext>
            </a:extLst>
          </p:cNvPr>
          <p:cNvSpPr/>
          <p:nvPr userDrawn="1"/>
        </p:nvSpPr>
        <p:spPr>
          <a:xfrm>
            <a:off x="724519" y="2852713"/>
            <a:ext cx="371544" cy="371544"/>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 name="Shape 2538">
            <a:extLst>
              <a:ext uri="{FF2B5EF4-FFF2-40B4-BE49-F238E27FC236}">
                <a16:creationId xmlns:a16="http://schemas.microsoft.com/office/drawing/2014/main" id="{902C586D-736B-4A80-8217-F6FD61AF0182}"/>
              </a:ext>
            </a:extLst>
          </p:cNvPr>
          <p:cNvSpPr/>
          <p:nvPr userDrawn="1"/>
        </p:nvSpPr>
        <p:spPr>
          <a:xfrm>
            <a:off x="8823459" y="2804160"/>
            <a:ext cx="341040" cy="414459"/>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13" name="Straight Connector 12">
            <a:extLst>
              <a:ext uri="{FF2B5EF4-FFF2-40B4-BE49-F238E27FC236}">
                <a16:creationId xmlns:a16="http://schemas.microsoft.com/office/drawing/2014/main" id="{54CCCC7E-19AF-4628-9844-CD888991EC09}"/>
              </a:ext>
            </a:extLst>
          </p:cNvPr>
          <p:cNvCxnSpPr/>
          <p:nvPr userDrawn="1"/>
        </p:nvCxnSpPr>
        <p:spPr>
          <a:xfrm>
            <a:off x="733622"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2BFC3F-162C-400F-AC4D-65C315BBC02A}"/>
              </a:ext>
            </a:extLst>
          </p:cNvPr>
          <p:cNvCxnSpPr/>
          <p:nvPr userDrawn="1"/>
        </p:nvCxnSpPr>
        <p:spPr>
          <a:xfrm>
            <a:off x="4764448"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C8101D-EA45-42BF-8E44-680012E1D5E0}"/>
              </a:ext>
            </a:extLst>
          </p:cNvPr>
          <p:cNvCxnSpPr/>
          <p:nvPr userDrawn="1"/>
        </p:nvCxnSpPr>
        <p:spPr>
          <a:xfrm>
            <a:off x="8795276"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CDD5CA0-840B-4EC4-B7F6-EE024E40A8B2}"/>
              </a:ext>
            </a:extLst>
          </p:cNvPr>
          <p:cNvSpPr txBox="1"/>
          <p:nvPr userDrawn="1"/>
        </p:nvSpPr>
        <p:spPr>
          <a:xfrm>
            <a:off x="663577" y="3509519"/>
            <a:ext cx="2678113" cy="1323439"/>
          </a:xfrm>
          <a:prstGeom prst="rect">
            <a:avLst/>
          </a:prstGeom>
          <a:noFill/>
        </p:spPr>
        <p:txBody>
          <a:bodyPr wrap="square" rtlCol="0">
            <a:spAutoFit/>
          </a:bodyPr>
          <a:lstStyle/>
          <a:p>
            <a: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600" b="0" i="0" kern="1200" dirty="0">
                <a:solidFill>
                  <a:srgbClr val="555858"/>
                </a:solidFill>
                <a:latin typeface="+mn-lt"/>
                <a:ea typeface="Gotham Light" charset="0"/>
                <a:cs typeface="Gotham Light" charset="0"/>
              </a:rPr>
              <a:t>If you require assistance during the session, type your inquiry into the question pane on the right side.</a:t>
            </a:r>
          </a:p>
        </p:txBody>
      </p:sp>
      <p:sp>
        <p:nvSpPr>
          <p:cNvPr id="19" name="TextBox 18">
            <a:extLst>
              <a:ext uri="{FF2B5EF4-FFF2-40B4-BE49-F238E27FC236}">
                <a16:creationId xmlns:a16="http://schemas.microsoft.com/office/drawing/2014/main" id="{C99505A6-EF72-43F0-A224-7F26410EEFBD}"/>
              </a:ext>
            </a:extLst>
          </p:cNvPr>
          <p:cNvSpPr txBox="1"/>
          <p:nvPr userDrawn="1"/>
        </p:nvSpPr>
        <p:spPr>
          <a:xfrm>
            <a:off x="4696396"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Maximize your screen with the zoom button on the top of the presentation window.</a:t>
            </a:r>
          </a:p>
        </p:txBody>
      </p:sp>
      <p:sp>
        <p:nvSpPr>
          <p:cNvPr id="20" name="TextBox 19">
            <a:extLst>
              <a:ext uri="{FF2B5EF4-FFF2-40B4-BE49-F238E27FC236}">
                <a16:creationId xmlns:a16="http://schemas.microsoft.com/office/drawing/2014/main" id="{66ED9D6A-A190-41C4-B35F-81AEB5A924E9}"/>
              </a:ext>
            </a:extLst>
          </p:cNvPr>
          <p:cNvSpPr txBox="1"/>
          <p:nvPr userDrawn="1"/>
        </p:nvSpPr>
        <p:spPr>
          <a:xfrm>
            <a:off x="8735234"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Please fill in the short evaluation following the session. It will appear in your web browser.</a:t>
            </a:r>
          </a:p>
        </p:txBody>
      </p:sp>
      <p:sp>
        <p:nvSpPr>
          <p:cNvPr id="21" name="TextBox 20">
            <a:extLst>
              <a:ext uri="{FF2B5EF4-FFF2-40B4-BE49-F238E27FC236}">
                <a16:creationId xmlns:a16="http://schemas.microsoft.com/office/drawing/2014/main" id="{AE652FCD-FE1B-40E0-B97F-47497E2989E4}"/>
              </a:ext>
            </a:extLst>
          </p:cNvPr>
          <p:cNvSpPr txBox="1"/>
          <p:nvPr userDrawn="1"/>
        </p:nvSpPr>
        <p:spPr>
          <a:xfrm>
            <a:off x="527991" y="487637"/>
            <a:ext cx="11191043" cy="590931"/>
          </a:xfrm>
          <a:prstGeom prst="rect">
            <a:avLst/>
          </a:prstGeom>
          <a:noFill/>
        </p:spPr>
        <p:txBody>
          <a:bodyPr wrap="square" rtlCol="0">
            <a:spAutoFit/>
          </a:bodyPr>
          <a:lstStyle/>
          <a:p>
            <a:pPr marL="0" algn="l" defTabSz="914377" rtl="0" eaLnBrk="1" latinLnBrk="0" hangingPunct="1">
              <a:lnSpc>
                <a:spcPct val="90000"/>
              </a:lnSpc>
              <a:spcBef>
                <a:spcPct val="0"/>
              </a:spcBef>
              <a:buNone/>
            </a:pPr>
            <a:r>
              <a:rPr lang="en-US" sz="3600" dirty="0">
                <a:latin typeface="+mj-lt"/>
              </a:rPr>
              <a:t>Technical Assistance</a:t>
            </a:r>
            <a:endParaRPr lang="en-US" sz="3600" b="0" i="0" kern="1200" baseline="0" dirty="0">
              <a:solidFill>
                <a:schemeClr val="tx1"/>
              </a:solidFill>
              <a:latin typeface="+mj-lt"/>
              <a:ea typeface="Gotham Light" charset="0"/>
              <a:cs typeface="Gotham Light" charset="0"/>
            </a:endParaRPr>
          </a:p>
        </p:txBody>
      </p:sp>
    </p:spTree>
    <p:extLst>
      <p:ext uri="{BB962C8B-B14F-4D97-AF65-F5344CB8AC3E}">
        <p14:creationId xmlns:p14="http://schemas.microsoft.com/office/powerpoint/2010/main" val="30121857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6096000" y="1232408"/>
            <a:ext cx="0" cy="4372184"/>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1055811" y="1890317"/>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11" name="Picture Placeholder 10"/>
          <p:cNvSpPr>
            <a:spLocks noGrp="1"/>
          </p:cNvSpPr>
          <p:nvPr>
            <p:ph type="pic" sz="quarter" idx="12" hasCustomPrompt="1"/>
          </p:nvPr>
        </p:nvSpPr>
        <p:spPr>
          <a:xfrm>
            <a:off x="2126167" y="1157762"/>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858446" y="5903361"/>
            <a:ext cx="6347903" cy="896576"/>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41326"/>
            </a:xfrm>
            <a:prstGeom prst="rect">
              <a:avLst/>
            </a:prstGeom>
            <a:noFill/>
          </p:spPr>
          <p:txBody>
            <a:bodyPr wrap="square" rtlCol="0">
              <a:spAutoFit/>
            </a:bodyPr>
            <a:lstStyle/>
            <a:p>
              <a:pPr marL="0" algn="r" defTabSz="914377" rtl="0" eaLnBrk="1" latinLnBrk="0" hangingPunct="1">
                <a:lnSpc>
                  <a:spcPct val="90000"/>
                </a:lnSpc>
                <a:spcBef>
                  <a:spcPct val="0"/>
                </a:spcBef>
                <a:buNone/>
              </a:pPr>
              <a:r>
                <a:rPr lang="en-US" sz="1200" b="0" i="1" kern="1200" baseline="0" dirty="0">
                  <a:solidFill>
                    <a:schemeClr val="tx1"/>
                  </a:solidFill>
                  <a:effectLst/>
                  <a:latin typeface="+mj-lt"/>
                  <a:ea typeface="Gotham Light"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442623" y="137951"/>
            <a:ext cx="11306755" cy="817275"/>
          </a:xfrm>
        </p:spPr>
        <p:txBody>
          <a:bodyPr/>
          <a:lstStyle>
            <a:lvl1pPr>
              <a:defRPr/>
            </a:lvl1pPr>
          </a:lstStyle>
          <a:p>
            <a:pPr algn="ctr"/>
            <a:r>
              <a:rPr lang="en-CA" sz="4000" dirty="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1055811" y="4016013"/>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2126167" y="3283458"/>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7361821" y="1942077"/>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8432176" y="1209522"/>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7361821" y="4067773"/>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8432176" y="3335218"/>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pic>
        <p:nvPicPr>
          <p:cNvPr id="17" name="Picture 16">
            <a:extLst>
              <a:ext uri="{FF2B5EF4-FFF2-40B4-BE49-F238E27FC236}">
                <a16:creationId xmlns:a16="http://schemas.microsoft.com/office/drawing/2014/main" id="{ECB5AED4-FD74-4A79-BBC5-57311EFE0EC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6207395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a:extLst>
              <a:ext uri="{FF2B5EF4-FFF2-40B4-BE49-F238E27FC236}">
                <a16:creationId xmlns:a16="http://schemas.microsoft.com/office/drawing/2014/main" id="{84948A2D-3244-41AD-B506-99BF47BC9C2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5220245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1050" y="2374590"/>
            <a:ext cx="10989733" cy="2619183"/>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p:txBody>
          <a:bodyPr/>
          <a:lstStyle>
            <a:lvl1pPr>
              <a:defRPr>
                <a:solidFill>
                  <a:schemeClr val="tx1"/>
                </a:solidFill>
              </a:defRPr>
            </a:lvl1pPr>
          </a:lstStyle>
          <a:p>
            <a:r>
              <a:rPr lang="en-US" dirty="0"/>
              <a:t>Agenda</a:t>
            </a:r>
          </a:p>
        </p:txBody>
      </p:sp>
      <p:sp>
        <p:nvSpPr>
          <p:cNvPr id="4" name="Content Placeholder 13"/>
          <p:cNvSpPr>
            <a:spLocks noGrp="1"/>
          </p:cNvSpPr>
          <p:nvPr>
            <p:ph sz="quarter" idx="11"/>
          </p:nvPr>
        </p:nvSpPr>
        <p:spPr>
          <a:xfrm>
            <a:off x="429371" y="1212332"/>
            <a:ext cx="10989733" cy="572792"/>
          </a:xfrm>
        </p:spPr>
        <p:txBody>
          <a:bodyPr>
            <a:noAutofit/>
          </a:bodyPr>
          <a:lstStyle>
            <a:lvl1pPr marL="0" marR="0" indent="0" algn="l" defTabSz="1219170" rtl="0" eaLnBrk="1" fontAlgn="auto" latinLnBrk="0" hangingPunct="1">
              <a:lnSpc>
                <a:spcPct val="100000"/>
              </a:lnSpc>
              <a:spcBef>
                <a:spcPct val="20000"/>
              </a:spcBef>
              <a:spcAft>
                <a:spcPts val="0"/>
              </a:spcAft>
              <a:buClr>
                <a:schemeClr val="accent1"/>
              </a:buClr>
              <a:buSzTx/>
              <a:buFont typeface="Arial" charset="0"/>
              <a:buNone/>
              <a:tabLst/>
              <a:defRPr sz="2667">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08AAAB1C-D002-4C3B-8580-BC90B6B9CA9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117045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8/7/2020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echnical Assistance">
    <p:spTree>
      <p:nvGrpSpPr>
        <p:cNvPr id="1" name=""/>
        <p:cNvGrpSpPr/>
        <p:nvPr/>
      </p:nvGrpSpPr>
      <p:grpSpPr>
        <a:xfrm>
          <a:off x="0" y="0"/>
          <a:ext cx="0" cy="0"/>
          <a:chOff x="0" y="0"/>
          <a:chExt cx="0" cy="0"/>
        </a:xfrm>
      </p:grpSpPr>
      <p:sp>
        <p:nvSpPr>
          <p:cNvPr id="18" name="Shape 2572"/>
          <p:cNvSpPr/>
          <p:nvPr userDrawn="1"/>
        </p:nvSpPr>
        <p:spPr>
          <a:xfrm>
            <a:off x="4760403" y="2786744"/>
            <a:ext cx="382533" cy="382533"/>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 name="Shape 2557"/>
          <p:cNvSpPr/>
          <p:nvPr userDrawn="1"/>
        </p:nvSpPr>
        <p:spPr>
          <a:xfrm>
            <a:off x="724519" y="2852713"/>
            <a:ext cx="371544" cy="371544"/>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 name="Shape 2538"/>
          <p:cNvSpPr/>
          <p:nvPr userDrawn="1"/>
        </p:nvSpPr>
        <p:spPr>
          <a:xfrm>
            <a:off x="8823459" y="2804160"/>
            <a:ext cx="341040" cy="414459"/>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25" name="Straight Connector 24"/>
          <p:cNvCxnSpPr/>
          <p:nvPr userDrawn="1"/>
        </p:nvCxnSpPr>
        <p:spPr>
          <a:xfrm>
            <a:off x="733622"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4764448"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8795276"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userDrawn="1"/>
        </p:nvSpPr>
        <p:spPr>
          <a:xfrm>
            <a:off x="663577" y="3509519"/>
            <a:ext cx="2678113" cy="1323439"/>
          </a:xfrm>
          <a:prstGeom prst="rect">
            <a:avLst/>
          </a:prstGeom>
          <a:noFill/>
        </p:spPr>
        <p:txBody>
          <a:bodyPr wrap="square" rtlCol="0">
            <a:spAutoFit/>
          </a:bodyPr>
          <a:lstStyle/>
          <a:p>
            <a: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600" b="0" i="0" kern="1200" dirty="0">
                <a:solidFill>
                  <a:srgbClr val="555858"/>
                </a:solidFill>
                <a:latin typeface="+mn-lt"/>
                <a:ea typeface="Gotham Light" charset="0"/>
                <a:cs typeface="Gotham Light" charset="0"/>
              </a:rPr>
              <a:t>If you require assistance during the session, type your inquiry into the question pane on the right side.</a:t>
            </a:r>
          </a:p>
        </p:txBody>
      </p:sp>
      <p:sp>
        <p:nvSpPr>
          <p:cNvPr id="32" name="TextBox 31"/>
          <p:cNvSpPr txBox="1"/>
          <p:nvPr userDrawn="1"/>
        </p:nvSpPr>
        <p:spPr>
          <a:xfrm>
            <a:off x="4696396"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Maximize your screen with the zoom button on the top of the presentation window.</a:t>
            </a:r>
          </a:p>
        </p:txBody>
      </p:sp>
      <p:sp>
        <p:nvSpPr>
          <p:cNvPr id="33" name="TextBox 32"/>
          <p:cNvSpPr txBox="1"/>
          <p:nvPr userDrawn="1"/>
        </p:nvSpPr>
        <p:spPr>
          <a:xfrm>
            <a:off x="8735234"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Please fill in the short evaluation following the session. It will appear in your web browser.</a:t>
            </a:r>
          </a:p>
        </p:txBody>
      </p:sp>
      <p:sp>
        <p:nvSpPr>
          <p:cNvPr id="34" name="TextBox 33"/>
          <p:cNvSpPr txBox="1"/>
          <p:nvPr userDrawn="1"/>
        </p:nvSpPr>
        <p:spPr>
          <a:xfrm>
            <a:off x="527991" y="487637"/>
            <a:ext cx="11191043" cy="590931"/>
          </a:xfrm>
          <a:prstGeom prst="rect">
            <a:avLst/>
          </a:prstGeom>
          <a:noFill/>
        </p:spPr>
        <p:txBody>
          <a:bodyPr wrap="square" rtlCol="0">
            <a:spAutoFit/>
          </a:bodyPr>
          <a:lstStyle/>
          <a:p>
            <a:pPr marL="0" algn="l" defTabSz="914377" rtl="0" eaLnBrk="1" latinLnBrk="0" hangingPunct="1">
              <a:lnSpc>
                <a:spcPct val="90000"/>
              </a:lnSpc>
              <a:spcBef>
                <a:spcPct val="0"/>
              </a:spcBef>
              <a:buNone/>
            </a:pPr>
            <a:r>
              <a:rPr lang="en-US" sz="3600" dirty="0">
                <a:latin typeface="+mj-lt"/>
              </a:rPr>
              <a:t>Technical Assistance</a:t>
            </a:r>
            <a:endParaRPr lang="en-US" sz="3600" b="0" i="0" kern="1200" baseline="0" dirty="0">
              <a:solidFill>
                <a:schemeClr val="tx1"/>
              </a:solidFill>
              <a:latin typeface="+mj-lt"/>
              <a:ea typeface="Gotham Light" charset="0"/>
              <a:cs typeface="Gotham Light" charset="0"/>
            </a:endParaRPr>
          </a:p>
        </p:txBody>
      </p:sp>
    </p:spTree>
    <p:extLst>
      <p:ext uri="{BB962C8B-B14F-4D97-AF65-F5344CB8AC3E}">
        <p14:creationId xmlns:p14="http://schemas.microsoft.com/office/powerpoint/2010/main" val="4020715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marL="0" indent="0" algn="l">
              <a:buNone/>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7"/>
            <a:ext cx="6028267" cy="573617"/>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B1310108-2282-412A-8070-EA1D9ED737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
        <p:nvSpPr>
          <p:cNvPr id="10" name="Rectangle 9">
            <a:extLst>
              <a:ext uri="{FF2B5EF4-FFF2-40B4-BE49-F238E27FC236}">
                <a16:creationId xmlns:a16="http://schemas.microsoft.com/office/drawing/2014/main" id="{242937A2-246C-437D-BD64-FAADC150E705}"/>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1" name="TextBox 10">
            <a:extLst>
              <a:ext uri="{FF2B5EF4-FFF2-40B4-BE49-F238E27FC236}">
                <a16:creationId xmlns:a16="http://schemas.microsoft.com/office/drawing/2014/main" id="{4C774E55-93D3-4D0C-B839-F83522AF2C29}"/>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2103005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F5A84B34-3F96-4B87-960D-7166589033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4" name="Rectangle 3">
            <a:extLst>
              <a:ext uri="{FF2B5EF4-FFF2-40B4-BE49-F238E27FC236}">
                <a16:creationId xmlns:a16="http://schemas.microsoft.com/office/drawing/2014/main" id="{FABCE397-993C-4E25-BAF8-1D0B6E5C7597}"/>
              </a:ext>
            </a:extLst>
          </p:cNvPr>
          <p:cNvSpPr/>
          <p:nvPr userDrawn="1"/>
        </p:nvSpPr>
        <p:spPr>
          <a:xfrm>
            <a:off x="3735421" y="6296603"/>
            <a:ext cx="8500119"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5" name="TextBox 4">
            <a:extLst>
              <a:ext uri="{FF2B5EF4-FFF2-40B4-BE49-F238E27FC236}">
                <a16:creationId xmlns:a16="http://schemas.microsoft.com/office/drawing/2014/main" id="{6EC17FD1-15DB-4C31-A374-1A232E748480}"/>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37530854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Explore PAS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909C2A-B83E-4E9F-8ABC-883AC27768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6037" y="3178654"/>
            <a:ext cx="5383993" cy="2691997"/>
          </a:xfrm>
          <a:prstGeom prst="rect">
            <a:avLst/>
          </a:prstGeom>
        </p:spPr>
      </p:pic>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102353" y="-38209"/>
            <a:ext cx="4509149" cy="6946413"/>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128859" y="-43749"/>
            <a:ext cx="6121296" cy="6965025"/>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hlinkClick r:id="rId3"/>
          </p:cNvPr>
          <p:cNvSpPr/>
          <p:nvPr userDrawn="1"/>
        </p:nvSpPr>
        <p:spPr>
          <a:xfrm>
            <a:off x="5374231" y="2618058"/>
            <a:ext cx="6417263" cy="7717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l"/>
            <a:r>
              <a:rPr lang="en-US" sz="1200" dirty="0">
                <a:solidFill>
                  <a:schemeClr val="bg2">
                    <a:lumMod val="50000"/>
                  </a:schemeClr>
                </a:solidFill>
              </a:rPr>
              <a:t>PASS’ flagship event takes place in Seattle, Washington</a:t>
            </a:r>
          </a:p>
          <a:p>
            <a:pPr algn="l"/>
            <a:r>
              <a:rPr lang="en-US" sz="1200" dirty="0">
                <a:solidFill>
                  <a:schemeClr val="bg2">
                    <a:lumMod val="50000"/>
                  </a:schemeClr>
                </a:solidFill>
              </a:rPr>
              <a:t>November 5-8, 2019</a:t>
            </a:r>
          </a:p>
          <a:p>
            <a:pPr algn="l"/>
            <a:r>
              <a:rPr lang="en-US" sz="1200" b="1" dirty="0">
                <a:solidFill>
                  <a:schemeClr val="bg2">
                    <a:lumMod val="50000"/>
                  </a:schemeClr>
                </a:solidFill>
              </a:rPr>
              <a:t>PASSsummit.com</a:t>
            </a:r>
          </a:p>
        </p:txBody>
      </p:sp>
      <p:sp>
        <p:nvSpPr>
          <p:cNvPr id="35" name="Rectangle 34">
            <a:hlinkClick r:id="rId4"/>
          </p:cNvPr>
          <p:cNvSpPr/>
          <p:nvPr userDrawn="1"/>
        </p:nvSpPr>
        <p:spPr>
          <a:xfrm>
            <a:off x="5374232" y="5544372"/>
            <a:ext cx="612129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l"/>
            <a:r>
              <a:rPr lang="en-US" sz="1200" dirty="0">
                <a:solidFill>
                  <a:schemeClr val="bg2">
                    <a:lumMod val="50000"/>
                  </a:schemeClr>
                </a:solidFill>
              </a:rPr>
              <a:t>PASS Partner Marathon: Dell Technologies</a:t>
            </a:r>
          </a:p>
          <a:p>
            <a:pPr algn="l"/>
            <a:r>
              <a:rPr lang="en-US" sz="1200" b="1" dirty="0">
                <a:solidFill>
                  <a:schemeClr val="bg2">
                    <a:lumMod val="50000"/>
                  </a:schemeClr>
                </a:solidFill>
              </a:rPr>
              <a:t>SQL Server 2019 and Containerization: Considerations for a Changing World</a:t>
            </a:r>
          </a:p>
          <a:p>
            <a:pPr algn="l"/>
            <a:r>
              <a:rPr lang="en-US" sz="1200" dirty="0">
                <a:solidFill>
                  <a:schemeClr val="bg2">
                    <a:lumMod val="50000"/>
                  </a:schemeClr>
                </a:solidFill>
              </a:rPr>
              <a:t>October 30, 2019</a:t>
            </a:r>
          </a:p>
        </p:txBody>
      </p:sp>
      <p:cxnSp>
        <p:nvCxnSpPr>
          <p:cNvPr id="50" name="Straight Connector 49">
            <a:extLst>
              <a:ext uri="{FF2B5EF4-FFF2-40B4-BE49-F238E27FC236}">
                <a16:creationId xmlns:a16="http://schemas.microsoft.com/office/drawing/2014/main" id="{1B4074C3-6F2F-D349-85B5-0850C0A27234}"/>
              </a:ext>
            </a:extLst>
          </p:cNvPr>
          <p:cNvCxnSpPr>
            <a:cxnSpLocks/>
          </p:cNvCxnSpPr>
          <p:nvPr userDrawn="1"/>
        </p:nvCxnSpPr>
        <p:spPr>
          <a:xfrm flipH="1">
            <a:off x="5580567" y="3589305"/>
            <a:ext cx="5910620" cy="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a:spLocks/>
          </p:cNvSpPr>
          <p:nvPr userDrawn="1"/>
        </p:nvSpPr>
        <p:spPr>
          <a:xfrm>
            <a:off x="400506" y="1871825"/>
            <a:ext cx="3503429" cy="1717481"/>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l">
              <a:lnSpc>
                <a:spcPct val="90000"/>
              </a:lnSpc>
              <a:tabLst>
                <a:tab pos="5784706" algn="l"/>
              </a:tabLst>
            </a:pPr>
            <a:r>
              <a:rPr lang="en-US" sz="5333" dirty="0">
                <a:solidFill>
                  <a:schemeClr val="bg2"/>
                </a:solidFill>
              </a:rPr>
              <a:t>Upcoming</a:t>
            </a:r>
          </a:p>
          <a:p>
            <a:pPr marL="0" indent="0" algn="l">
              <a:lnSpc>
                <a:spcPct val="90000"/>
              </a:lnSpc>
              <a:tabLst>
                <a:tab pos="5784706" algn="l"/>
              </a:tabLst>
            </a:pPr>
            <a:r>
              <a:rPr lang="en-US" sz="5333" dirty="0">
                <a:solidFill>
                  <a:schemeClr val="bg2"/>
                </a:solidFill>
              </a:rPr>
              <a:t>Events</a:t>
            </a:r>
          </a:p>
        </p:txBody>
      </p:sp>
      <p:pic>
        <p:nvPicPr>
          <p:cNvPr id="8" name="Picture 7">
            <a:extLst>
              <a:ext uri="{FF2B5EF4-FFF2-40B4-BE49-F238E27FC236}">
                <a16:creationId xmlns:a16="http://schemas.microsoft.com/office/drawing/2014/main" id="{90962E39-60E4-4BA6-8BAF-65A04CAE71DB}"/>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8572" t="29882" b="34165"/>
          <a:stretch/>
        </p:blipFill>
        <p:spPr>
          <a:xfrm>
            <a:off x="5463823" y="764341"/>
            <a:ext cx="5256208" cy="2066929"/>
          </a:xfrm>
          <a:prstGeom prst="rect">
            <a:avLst/>
          </a:prstGeom>
        </p:spPr>
      </p:pic>
    </p:spTree>
    <p:extLst>
      <p:ext uri="{BB962C8B-B14F-4D97-AF65-F5344CB8AC3E}">
        <p14:creationId xmlns:p14="http://schemas.microsoft.com/office/powerpoint/2010/main" val="9276275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36272786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4" name="Picture 3">
            <a:extLst>
              <a:ext uri="{FF2B5EF4-FFF2-40B4-BE49-F238E27FC236}">
                <a16:creationId xmlns:a16="http://schemas.microsoft.com/office/drawing/2014/main" id="{E47C8540-941D-D94F-BC94-EEC40908DC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pic>
        <p:nvPicPr>
          <p:cNvPr id="5" name="Picture 4">
            <a:extLst>
              <a:ext uri="{FF2B5EF4-FFF2-40B4-BE49-F238E27FC236}">
                <a16:creationId xmlns:a16="http://schemas.microsoft.com/office/drawing/2014/main" id="{39C0D9A0-4384-3C49-8927-804CEA6700A8}"/>
              </a:ext>
            </a:extLst>
          </p:cNvPr>
          <p:cNvPicPr>
            <a:picLocks noChangeAspect="1"/>
          </p:cNvPicPr>
          <p:nvPr userDrawn="1"/>
        </p:nvPicPr>
        <p:blipFill rotWithShape="1">
          <a:blip r:embed="rId3">
            <a:alphaModFix/>
          </a:blip>
          <a:srcRect r="22406"/>
          <a:stretch/>
        </p:blipFill>
        <p:spPr>
          <a:xfrm>
            <a:off x="8478857" y="1036310"/>
            <a:ext cx="3713144" cy="4785380"/>
          </a:xfrm>
          <a:prstGeom prst="rect">
            <a:avLst/>
          </a:prstGeom>
        </p:spPr>
      </p:pic>
    </p:spTree>
    <p:extLst>
      <p:ext uri="{BB962C8B-B14F-4D97-AF65-F5344CB8AC3E}">
        <p14:creationId xmlns:p14="http://schemas.microsoft.com/office/powerpoint/2010/main" val="673994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2947373"/>
            <a:ext cx="9401560" cy="1875727"/>
          </a:xfrm>
          <a:noFill/>
        </p:spPr>
        <p:txBody>
          <a:bodyPr lIns="0" tIns="0" rIns="0" bIns="182880" anchor="b" anchorCtr="0"/>
          <a:lstStyle>
            <a:lvl1pPr>
              <a:defRPr sz="5295"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584200" y="4838791"/>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7740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4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3872754" y="0"/>
            <a:ext cx="8319247" cy="6858000"/>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3182401" y="380995"/>
            <a:ext cx="6858000" cy="6096003"/>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499871"/>
            <a:ext cx="7677261" cy="1367244"/>
          </a:xfrm>
          <a:prstGeom prst="rect">
            <a:avLst/>
          </a:prstGeom>
        </p:spPr>
        <p:txBody>
          <a:bodyPr anchor="b"/>
          <a:lstStyle>
            <a:lvl1pPr>
              <a:defRPr sz="6400" b="0" i="0">
                <a:solidFill>
                  <a:schemeClr val="bg2"/>
                </a:solidFill>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6963590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8/7/2020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8/7/2020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8/7/2020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0572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8/7/2020</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17852131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896849597"/>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8/7/2020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2055237"/>
            <a:ext cx="4327793" cy="2747529"/>
          </a:xfrm>
          <a:prstGeom prst="rect">
            <a:avLst/>
          </a:prstGeom>
        </p:spPr>
        <p:txBody>
          <a:bodyPr anchor="ct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9125895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11284513"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spTree>
    <p:extLst>
      <p:ext uri="{BB962C8B-B14F-4D97-AF65-F5344CB8AC3E}">
        <p14:creationId xmlns:p14="http://schemas.microsoft.com/office/powerpoint/2010/main" val="360022462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3872754" y="0"/>
            <a:ext cx="8319247" cy="6858000"/>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3182401" y="380995"/>
            <a:ext cx="6858000" cy="6096003"/>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499871"/>
            <a:ext cx="7677261" cy="1367244"/>
          </a:xfrm>
          <a:prstGeom prst="rect">
            <a:avLst/>
          </a:prstGeom>
        </p:spPr>
        <p:txBody>
          <a:bodyPr anchor="b"/>
          <a:lstStyle>
            <a:lvl1pPr>
              <a:defRPr sz="6400" b="0" i="0">
                <a:solidFill>
                  <a:schemeClr val="bg2"/>
                </a:solidFill>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11124470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E925DD-F575-CC43-987C-32C7926A3C3C}"/>
              </a:ext>
            </a:extLst>
          </p:cNvPr>
          <p:cNvPicPr>
            <a:picLocks noChangeAspect="1"/>
          </p:cNvPicPr>
          <p:nvPr userDrawn="1"/>
        </p:nvPicPr>
        <p:blipFill rotWithShape="1">
          <a:blip r:embed="rId2">
            <a:alphaModFix/>
          </a:blip>
          <a:srcRect r="22406"/>
          <a:stretch/>
        </p:blipFill>
        <p:spPr>
          <a:xfrm>
            <a:off x="8478857" y="1036310"/>
            <a:ext cx="3713144" cy="4785380"/>
          </a:xfrm>
          <a:prstGeom prst="rect">
            <a:avLst/>
          </a:prstGeom>
        </p:spPr>
      </p:pic>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7450837"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spTree>
    <p:extLst>
      <p:ext uri="{BB962C8B-B14F-4D97-AF65-F5344CB8AC3E}">
        <p14:creationId xmlns:p14="http://schemas.microsoft.com/office/powerpoint/2010/main" val="200797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41" Type="http://schemas.openxmlformats.org/officeDocument/2006/relationships/slideLayout" Target="../slideLayouts/slideLayout57.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34" Type="http://schemas.openxmlformats.org/officeDocument/2006/relationships/image" Target="../media/image27.png"/><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theme" Target="../theme/theme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92.xml"/><Relationship Id="rId7" Type="http://schemas.openxmlformats.org/officeDocument/2006/relationships/slideLayout" Target="../slideLayouts/slideLayout96.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5" Type="http://schemas.openxmlformats.org/officeDocument/2006/relationships/slideLayout" Target="../slideLayouts/slideLayout94.xml"/><Relationship Id="rId4" Type="http://schemas.openxmlformats.org/officeDocument/2006/relationships/slideLayout" Target="../slideLayouts/slideLayout9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image" Target="../media/image47.png"/><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theme" Target="../theme/theme6.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8/7/2020</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8/7/2020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29371" y="334969"/>
            <a:ext cx="11306755" cy="817275"/>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429371" y="1507836"/>
            <a:ext cx="11306755" cy="4525963"/>
          </a:xfrm>
          <a:prstGeom prst="rect">
            <a:avLst/>
          </a:prstGeom>
        </p:spPr>
        <p:txBody>
          <a:bodyPr vert="horz" lIns="91440" tIns="45720" rIns="91440" bIns="45720" rtlCol="0">
            <a:noAutofit/>
          </a:bodyPr>
          <a:lstStyle/>
          <a:p>
            <a:pPr marL="304792" marR="0" lvl="0" indent="-304792" algn="l" defTabSz="1219170" rtl="0" eaLnBrk="1" fontAlgn="auto" latinLnBrk="0" hangingPunct="1">
              <a:lnSpc>
                <a:spcPct val="90000"/>
              </a:lnSpc>
              <a:spcBef>
                <a:spcPts val="1333"/>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414954"/>
                </a:solidFill>
                <a:effectLst/>
                <a:uLnTx/>
                <a:uFillTx/>
                <a:latin typeface="Segoe UI"/>
              </a:rPr>
              <a:t>Click to edit Master text styles</a:t>
            </a:r>
          </a:p>
          <a:p>
            <a:pPr marL="914377" marR="0" lvl="1"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667" b="0" i="0" u="none" strike="noStrike" kern="1200" cap="none" spc="0" normalizeH="0" baseline="0" noProof="0" dirty="0">
                <a:ln>
                  <a:noFill/>
                </a:ln>
                <a:solidFill>
                  <a:srgbClr val="414954"/>
                </a:solidFill>
                <a:effectLst/>
                <a:uLnTx/>
                <a:uFillTx/>
                <a:latin typeface="Segoe UI"/>
              </a:rPr>
              <a:t>Second level</a:t>
            </a:r>
          </a:p>
          <a:p>
            <a:pPr marL="1523962" marR="0" lvl="2"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14954"/>
                </a:solidFill>
                <a:effectLst/>
                <a:uLnTx/>
                <a:uFillTx/>
                <a:latin typeface="Segoe UI"/>
              </a:rPr>
              <a:t>Third level</a:t>
            </a:r>
          </a:p>
          <a:p>
            <a:pPr marL="2133547" marR="0" lvl="3"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414954"/>
                </a:solidFill>
                <a:effectLst/>
                <a:uLnTx/>
                <a:uFillTx/>
                <a:latin typeface="Segoe UI"/>
              </a:rPr>
              <a:t>Fourth level</a:t>
            </a:r>
          </a:p>
          <a:p>
            <a:pPr marL="2743131" marR="0" lvl="4"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414954"/>
                </a:solidFill>
                <a:effectLst/>
                <a:uLnTx/>
                <a:uFillTx/>
                <a:latin typeface="Segoe UI"/>
              </a:rPr>
              <a:t>Fifth level</a:t>
            </a:r>
            <a:endParaRPr kumimoji="0" lang="en-CA" sz="2133" b="0" i="0" u="none" strike="noStrike" kern="1200" cap="none" spc="0" normalizeH="0" baseline="0" noProof="0" dirty="0">
              <a:ln>
                <a:noFill/>
              </a:ln>
              <a:solidFill>
                <a:srgbClr val="414954"/>
              </a:solidFill>
              <a:effectLst/>
              <a:uLnTx/>
              <a:uFillTx/>
              <a:latin typeface="Segoe UI"/>
            </a:endParaRPr>
          </a:p>
        </p:txBody>
      </p:sp>
      <p:pic>
        <p:nvPicPr>
          <p:cNvPr id="5" name="Picture 4">
            <a:extLst>
              <a:ext uri="{FF2B5EF4-FFF2-40B4-BE49-F238E27FC236}">
                <a16:creationId xmlns:a16="http://schemas.microsoft.com/office/drawing/2014/main" id="{94A243E3-B167-4FBB-909E-BEF196027391}"/>
              </a:ext>
            </a:extLst>
          </p:cNvPr>
          <p:cNvPicPr>
            <a:picLocks noChangeAspect="1"/>
          </p:cNvPicPr>
          <p:nvPr userDrawn="1"/>
        </p:nvPicPr>
        <p:blipFill rotWithShape="1">
          <a:blip r:embed="rId43"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06579868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10" r:id="rId18"/>
    <p:sldLayoutId id="2147483711"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6" r:id="rId32"/>
    <p:sldLayoutId id="2147483727" r:id="rId33"/>
    <p:sldLayoutId id="2147483728" r:id="rId34"/>
    <p:sldLayoutId id="2147483729" r:id="rId35"/>
    <p:sldLayoutId id="2147483743" r:id="rId36"/>
    <p:sldLayoutId id="2147483744" r:id="rId37"/>
    <p:sldLayoutId id="2147483788" r:id="rId38"/>
    <p:sldLayoutId id="2147483789" r:id="rId39"/>
    <p:sldLayoutId id="2147483790" r:id="rId40"/>
    <p:sldLayoutId id="2147483792" r:id="rId41"/>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304792" marR="0" indent="-304792" algn="l" defTabSz="1219170" rtl="0" eaLnBrk="1" fontAlgn="auto" latinLnBrk="0" hangingPunct="1">
        <a:lnSpc>
          <a:spcPct val="90000"/>
        </a:lnSpc>
        <a:spcBef>
          <a:spcPts val="1333"/>
        </a:spcBef>
        <a:spcAft>
          <a:spcPts val="0"/>
        </a:spcAft>
        <a:buClrTx/>
        <a:buSzTx/>
        <a:buFont typeface="Arial" panose="020B0604020202020204" pitchFamily="34" charset="0"/>
        <a:buChar char="•"/>
        <a:tabLst/>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914377"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523962"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2133547"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743131"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4"/>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 id="2147483793" r:id="rId7"/>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8"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Tree>
    <p:extLst>
      <p:ext uri="{BB962C8B-B14F-4D97-AF65-F5344CB8AC3E}">
        <p14:creationId xmlns:p14="http://schemas.microsoft.com/office/powerpoint/2010/main" val="2782469493"/>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download.microsoft.com/download/9/4/B/94B5442E-0494-4B42-A5DC-8742E4254B09/BVW-Microsoft-US40548315.pdf"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hyperlink" Target="https://certification.comptia.org/docs/default-source/downloadablefiles/hr-perceptions-of-it-training-and-certification.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www.microsoft.com/en-us/learning/browse-all-certifications.aspx"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hyperlink" Target="https://www.microsoft.com/en-us/learning/community-blog-post.aspx?BlogId=8&amp;Id=375289"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hyperlink" Target="https://docs.microsoft.com/en-us/learn/certifications/browse/?resource_type=certification&amp;roles=data-engineer%2Cdatabase-administrator" TargetMode="External"/><Relationship Id="rId4" Type="http://schemas.openxmlformats.org/officeDocument/2006/relationships/hyperlink" Target="https://www.microsoft.com/en-us/learning/community-blog-post.aspx?BlogId=8&amp;Id=375282"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www.sqlpass.org/PASSChapters/VirtualChapters.aspx" TargetMode="External"/><Relationship Id="rId13"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hyperlink" Target="http://www.sqlpass.org/PASSChapters.aspx" TargetMode="External"/><Relationship Id="rId12"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110.xml"/><Relationship Id="rId6" Type="http://schemas.openxmlformats.org/officeDocument/2006/relationships/hyperlink" Target="http://www.sqlsaturday.com/" TargetMode="External"/><Relationship Id="rId11" Type="http://schemas.openxmlformats.org/officeDocument/2006/relationships/image" Target="../media/image58.png"/><Relationship Id="rId5" Type="http://schemas.openxmlformats.org/officeDocument/2006/relationships/hyperlink" Target="http://www.sqlpass.org/Events/24HoursofPASS.aspx" TargetMode="External"/><Relationship Id="rId10"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23.emf"/><Relationship Id="rId14" Type="http://schemas.openxmlformats.org/officeDocument/2006/relationships/image" Target="../media/image6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4.xml"/></Relationships>
</file>

<file path=ppt/slides/_rels/slide30.xml.rels><?xml version="1.0" encoding="UTF-8" standalone="yes"?>
<Relationships xmlns="http://schemas.openxmlformats.org/package/2006/relationships"><Relationship Id="rId3" Type="http://schemas.openxmlformats.org/officeDocument/2006/relationships/hyperlink" Target="https://techcommunity.microsoft.com/t5/microsoft-learn-blog/bg-p/MicrosoftLearnBlog"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5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jpe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55.xml"/><Relationship Id="rId6" Type="http://schemas.openxmlformats.org/officeDocument/2006/relationships/image" Target="../media/image68.jpg"/><Relationship Id="rId5" Type="http://schemas.openxmlformats.org/officeDocument/2006/relationships/image" Target="../media/image67.png"/><Relationship Id="rId4" Type="http://schemas.openxmlformats.org/officeDocument/2006/relationships/image" Target="../media/image66.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hyperlink" Target="https://www.microsoft.com/learning/en-us/exam-70-463.aspx" TargetMode="External"/><Relationship Id="rId7" Type="http://schemas.openxmlformats.org/officeDocument/2006/relationships/hyperlink" Target="https://techcommunity.microsoft.com/t5/microsoft-learn-blog/new-beta-exams-az-303-and-az-304-for-azure-solutions-architects/ba-p/1469423" TargetMode="External"/><Relationship Id="rId2" Type="http://schemas.openxmlformats.org/officeDocument/2006/relationships/hyperlink" Target="https://borntolearn.mslearn.net/b/weblog/archive/2014/03/10/certification-update-sql-server-2014" TargetMode="External"/><Relationship Id="rId1" Type="http://schemas.openxmlformats.org/officeDocument/2006/relationships/slideLayout" Target="../slideLayouts/slideLayout12.xml"/><Relationship Id="rId6" Type="http://schemas.openxmlformats.org/officeDocument/2006/relationships/hyperlink" Target="https://www.microsoft.com/en-us/learning/browse-all-certifications.aspx" TargetMode="External"/><Relationship Id="rId5" Type="http://schemas.openxmlformats.org/officeDocument/2006/relationships/hyperlink" Target="https://www.microsoft.com/en-us/learning/exam-98-364.aspx" TargetMode="External"/><Relationship Id="rId4" Type="http://schemas.openxmlformats.org/officeDocument/2006/relationships/hyperlink" Target="https://www.microsoft.com/en-ca/learning/sql-certification.aspx"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94.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89.xml"/><Relationship Id="rId5" Type="http://schemas.openxmlformats.org/officeDocument/2006/relationships/image" Target="../media/image82.jpeg"/><Relationship Id="rId4" Type="http://schemas.openxmlformats.org/officeDocument/2006/relationships/hyperlink" Target="https://www.thewallsproject.org/programs/futures_fund/" TargetMode="External"/></Relationships>
</file>

<file path=ppt/slides/_rels/slide5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66.emf"/><Relationship Id="rId7"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96.xml"/><Relationship Id="rId6" Type="http://schemas.openxmlformats.org/officeDocument/2006/relationships/image" Target="../media/image84.emf"/><Relationship Id="rId5" Type="http://schemas.openxmlformats.org/officeDocument/2006/relationships/image" Target="../media/image83.png"/><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3" Type="http://schemas.openxmlformats.org/officeDocument/2006/relationships/hyperlink" Target="https://aka.ms/sqlworkshops" TargetMode="External"/><Relationship Id="rId2" Type="http://schemas.openxmlformats.org/officeDocument/2006/relationships/notesSlide" Target="../notesSlides/notesSlide1.xml"/><Relationship Id="rId1" Type="http://schemas.openxmlformats.org/officeDocument/2006/relationships/slideLayout" Target="../slideLayouts/slideLayout100.xml"/><Relationship Id="rId4" Type="http://schemas.openxmlformats.org/officeDocument/2006/relationships/hyperlink" Target="http://www.aka.ms/sql19_ebook"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7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Cert Exams Inside Out</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p:txBody>
          <a:bodyPr/>
          <a:lstStyle/>
          <a:p>
            <a:pPr>
              <a:lnSpc>
                <a:spcPct val="100000"/>
              </a:lnSpc>
            </a:pPr>
            <a:r>
              <a:rPr lang="en-US" dirty="0"/>
              <a:t>Think Like a Certification Exam</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p:txBody>
          <a:bodyPr/>
          <a:lstStyle/>
          <a:p>
            <a:r>
              <a:rPr lang="en-US" dirty="0"/>
              <a:t>William Assaf, Principal Consultant, Sparkhound</a:t>
            </a:r>
          </a:p>
        </p:txBody>
      </p:sp>
    </p:spTree>
    <p:extLst>
      <p:ext uri="{BB962C8B-B14F-4D97-AF65-F5344CB8AC3E}">
        <p14:creationId xmlns:p14="http://schemas.microsoft.com/office/powerpoint/2010/main" val="1060723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Who exams are for</a:t>
            </a:r>
          </a:p>
          <a:p>
            <a:r>
              <a:rPr lang="en-US" dirty="0"/>
              <a:t>How Exams are Written</a:t>
            </a:r>
          </a:p>
          <a:p>
            <a:r>
              <a:rPr lang="en-US" dirty="0"/>
              <a:t>Test-taking tips</a:t>
            </a:r>
          </a:p>
          <a:p>
            <a:r>
              <a:rPr lang="en-US" dirty="0"/>
              <a:t>Deconstructing the wrong answers</a:t>
            </a:r>
          </a:p>
          <a:p>
            <a:r>
              <a:rPr lang="en-US" dirty="0"/>
              <a:t>Sample exercises</a:t>
            </a:r>
            <a:br>
              <a:rPr lang="en-US" dirty="0"/>
            </a:br>
            <a:endParaRPr lang="en-US" dirty="0"/>
          </a:p>
          <a:p>
            <a:r>
              <a:rPr lang="en-US" dirty="0"/>
              <a:t>Content is not specific to Microsoft technologies and exams, though that is where my experience lies as a consultant, as a certified pro, and as an exam item writer.</a:t>
            </a:r>
          </a:p>
        </p:txBody>
      </p:sp>
      <p:pic>
        <p:nvPicPr>
          <p:cNvPr id="4" name="Picture 3" descr="Microsoft Learning Logo">
            <a:extLst>
              <a:ext uri="{FF2B5EF4-FFF2-40B4-BE49-F238E27FC236}">
                <a16:creationId xmlns:a16="http://schemas.microsoft.com/office/drawing/2014/main" id="{11DED224-2452-4119-8937-BF7AE4E97565}"/>
              </a:ext>
            </a:extLst>
          </p:cNvPr>
          <p:cNvPicPr>
            <a:picLocks noChangeAspect="1"/>
          </p:cNvPicPr>
          <p:nvPr/>
        </p:nvPicPr>
        <p:blipFill>
          <a:blip r:embed="rId3"/>
          <a:stretch>
            <a:fillRect/>
          </a:stretch>
        </p:blipFill>
        <p:spPr>
          <a:xfrm>
            <a:off x="7050025" y="5472108"/>
            <a:ext cx="3648456" cy="623899"/>
          </a:xfrm>
          <a:prstGeom prst="rect">
            <a:avLst/>
          </a:prstGeom>
        </p:spPr>
      </p:pic>
    </p:spTree>
    <p:extLst>
      <p:ext uri="{BB962C8B-B14F-4D97-AF65-F5344CB8AC3E}">
        <p14:creationId xmlns:p14="http://schemas.microsoft.com/office/powerpoint/2010/main" val="810930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p:txBody>
          <a:bodyPr>
            <a:normAutofit/>
          </a:bodyPr>
          <a:lstStyle/>
          <a:p>
            <a:r>
              <a:rPr lang="en-US" dirty="0"/>
              <a:t>Certified employees are 17% more productive.</a:t>
            </a:r>
          </a:p>
          <a:p>
            <a:r>
              <a:rPr lang="en-US" dirty="0"/>
              <a:t>Certified reduce unplanned downtime when problems arise by 56%</a:t>
            </a:r>
          </a:p>
          <a:p>
            <a:r>
              <a:rPr lang="en-US" dirty="0"/>
              <a:t>Certified employees are generally more satisfied with their jobs and enjoy tenures that are 15% longer than uncertified employees.</a:t>
            </a:r>
          </a:p>
          <a:p>
            <a:r>
              <a:rPr lang="en-US" dirty="0"/>
              <a:t>72% of employers require IT certifications for certain job openings</a:t>
            </a:r>
          </a:p>
          <a:p>
            <a:r>
              <a:rPr lang="en-US" dirty="0"/>
              <a:t>60% of employers use certifications to confirm subject matter expertise.</a:t>
            </a:r>
          </a:p>
          <a:p>
            <a:pPr marL="0" indent="0">
              <a:buNone/>
            </a:pPr>
            <a:endParaRPr lang="en-US" dirty="0"/>
          </a:p>
          <a:p>
            <a:pPr marL="0" indent="0">
              <a:buNone/>
            </a:pPr>
            <a:br>
              <a:rPr lang="en-US" sz="1600" dirty="0"/>
            </a:br>
            <a:r>
              <a:rPr lang="en-US" sz="1000" dirty="0"/>
              <a:t>Microsoft Learning White Paper </a:t>
            </a:r>
            <a:r>
              <a:rPr lang="en-US" sz="1000" dirty="0">
                <a:hlinkClick r:id="rId3"/>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4"/>
              </a:rPr>
              <a:t>https://certification.comptia.org/docs/default-source/downloadablefiles/hr-perceptions-of-it-training-and-certification.pdf</a:t>
            </a: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Exams Try to Test</a:t>
            </a:r>
          </a:p>
        </p:txBody>
      </p:sp>
      <p:sp>
        <p:nvSpPr>
          <p:cNvPr id="3" name="Content Placeholder 2"/>
          <p:cNvSpPr>
            <a:spLocks noGrp="1"/>
          </p:cNvSpPr>
          <p:nvPr>
            <p:ph idx="1"/>
          </p:nvPr>
        </p:nvSpPr>
        <p:spPr>
          <a:xfrm>
            <a:off x="609600" y="990603"/>
            <a:ext cx="10972800" cy="5572122"/>
          </a:xfrm>
        </p:spPr>
        <p:txBody>
          <a:bodyPr>
            <a:noAutofit/>
          </a:bodyPr>
          <a:lstStyle/>
          <a:p>
            <a:r>
              <a:rPr lang="en-US" sz="3800" dirty="0"/>
              <a:t>When deciding on exam content, SMEs are asked:</a:t>
            </a:r>
            <a:br>
              <a:rPr lang="en-US" sz="3800" dirty="0"/>
            </a:br>
            <a:r>
              <a:rPr lang="en-US" sz="3800" dirty="0"/>
              <a:t>“Is this a skillset that you do regularly?” </a:t>
            </a:r>
            <a:br>
              <a:rPr lang="en-US" sz="3800" dirty="0"/>
            </a:br>
            <a:r>
              <a:rPr lang="en-US" sz="3800" dirty="0"/>
              <a:t>or</a:t>
            </a:r>
            <a:br>
              <a:rPr lang="en-US" sz="3800" dirty="0"/>
            </a:br>
            <a:r>
              <a:rPr lang="en-US" sz="3800" dirty="0"/>
              <a:t>“Is this a skillset you would ask for when hiring?”</a:t>
            </a:r>
          </a:p>
          <a:p>
            <a:r>
              <a:rPr lang="en-US" sz="3800" dirty="0"/>
              <a:t>If a group of worldwide SMEs does not think a feature is important, it’s doesn’t go on the exam.</a:t>
            </a:r>
          </a:p>
          <a:p>
            <a:r>
              <a:rPr lang="en-US" sz="3800" dirty="0"/>
              <a:t>However, new features for new versions are likely to be included on the exam, to certify people working in the newest version(s).</a:t>
            </a:r>
          </a:p>
        </p:txBody>
      </p:sp>
    </p:spTree>
    <p:extLst>
      <p:ext uri="{BB962C8B-B14F-4D97-AF65-F5344CB8AC3E}">
        <p14:creationId xmlns:p14="http://schemas.microsoft.com/office/powerpoint/2010/main" val="30901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Guidance for Employers</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85000" lnSpcReduction="20000"/>
          </a:bodyPr>
          <a:lstStyle/>
          <a:p>
            <a:pPr>
              <a:lnSpc>
                <a:spcPct val="120000"/>
              </a:lnSpc>
            </a:pPr>
            <a:r>
              <a:rPr lang="en-US" sz="4000" dirty="0"/>
              <a:t>Microsoft exams are designed to test experience, not book knowledge.</a:t>
            </a:r>
          </a:p>
          <a:p>
            <a:pPr>
              <a:lnSpc>
                <a:spcPct val="120000"/>
              </a:lnSpc>
            </a:pPr>
            <a:r>
              <a:rPr lang="en-US" sz="4000" dirty="0"/>
              <a:t>So asking a kid out of college or an entry-level employee to take a cert exam is not something I advise. It leads to one of three outcomes:</a:t>
            </a:r>
          </a:p>
          <a:p>
            <a:pPr lvl="1">
              <a:lnSpc>
                <a:spcPct val="120000"/>
              </a:lnSpc>
            </a:pPr>
            <a:r>
              <a:rPr lang="en-US" sz="3600" dirty="0"/>
              <a:t>They pass the exam. (Least likely)</a:t>
            </a:r>
          </a:p>
          <a:p>
            <a:pPr marL="457200" lvl="1" indent="0">
              <a:lnSpc>
                <a:spcPct val="120000"/>
              </a:lnSpc>
              <a:buNone/>
            </a:pPr>
            <a:r>
              <a:rPr lang="en-US" sz="3600" dirty="0"/>
              <a:t>More likely:</a:t>
            </a:r>
          </a:p>
          <a:p>
            <a:pPr lvl="1">
              <a:lnSpc>
                <a:spcPct val="120000"/>
              </a:lnSpc>
            </a:pPr>
            <a:r>
              <a:rPr lang="en-US" sz="3600" dirty="0"/>
              <a:t>They fail the exam, possibly multiple times, resulting in frustration/disillusionment, even career derailment.</a:t>
            </a:r>
          </a:p>
          <a:p>
            <a:pPr lvl="1">
              <a:lnSpc>
                <a:spcPct val="120000"/>
              </a:lnSpc>
            </a:pPr>
            <a:r>
              <a:rPr lang="en-US" sz="3600" dirty="0"/>
              <a:t>They try to cheat. Outcomes dubious.</a:t>
            </a:r>
          </a:p>
        </p:txBody>
      </p:sp>
    </p:spTree>
    <p:extLst>
      <p:ext uri="{BB962C8B-B14F-4D97-AF65-F5344CB8AC3E}">
        <p14:creationId xmlns:p14="http://schemas.microsoft.com/office/powerpoint/2010/main" val="42551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Certs and Your Employees</a:t>
            </a:r>
          </a:p>
        </p:txBody>
      </p:sp>
      <p:sp>
        <p:nvSpPr>
          <p:cNvPr id="3" name="Content Placeholder 2"/>
          <p:cNvSpPr>
            <a:spLocks noGrp="1"/>
          </p:cNvSpPr>
          <p:nvPr>
            <p:ph idx="1"/>
          </p:nvPr>
        </p:nvSpPr>
        <p:spPr>
          <a:xfrm>
            <a:off x="95251" y="990604"/>
            <a:ext cx="12011868" cy="5381622"/>
          </a:xfrm>
        </p:spPr>
        <p:txBody>
          <a:bodyPr>
            <a:noAutofit/>
          </a:bodyPr>
          <a:lstStyle/>
          <a:p>
            <a:pPr>
              <a:lnSpc>
                <a:spcPct val="100000"/>
              </a:lnSpc>
            </a:pPr>
            <a:r>
              <a:rPr lang="en-US" sz="3900" dirty="0"/>
              <a:t>Exams target people with at least 2+yrs experience.</a:t>
            </a:r>
          </a:p>
          <a:p>
            <a:pPr>
              <a:lnSpc>
                <a:spcPct val="100000"/>
              </a:lnSpc>
            </a:pPr>
            <a:r>
              <a:rPr lang="en-US" sz="3900" dirty="0"/>
              <a:t>MCSE-track exams are for 5+yrs of experience.</a:t>
            </a:r>
          </a:p>
          <a:p>
            <a:pPr>
              <a:lnSpc>
                <a:spcPct val="100000"/>
              </a:lnSpc>
            </a:pPr>
            <a:r>
              <a:rPr lang="en-US" sz="4000" dirty="0"/>
              <a:t>Don’t have unrealistic expectations at entry-level, for yourself or your employees.</a:t>
            </a:r>
          </a:p>
          <a:p>
            <a:pPr>
              <a:lnSpc>
                <a:spcPct val="100000"/>
              </a:lnSpc>
            </a:pPr>
            <a:r>
              <a:rPr lang="en-US" sz="4000" dirty="0"/>
              <a:t>Put cash bounties on exams, but with no time limit.</a:t>
            </a:r>
          </a:p>
          <a:p>
            <a:pPr>
              <a:lnSpc>
                <a:spcPct val="100000"/>
              </a:lnSpc>
            </a:pPr>
            <a:r>
              <a:rPr lang="en-US" sz="4000" dirty="0"/>
              <a:t>Pay the exam fees. Even if they fail. </a:t>
            </a:r>
          </a:p>
          <a:p>
            <a:pPr>
              <a:lnSpc>
                <a:spcPct val="100000"/>
              </a:lnSpc>
            </a:pPr>
            <a:r>
              <a:rPr lang="en-US" sz="4000" dirty="0"/>
              <a:t>Incentivize taking exams for the right reasons.</a:t>
            </a:r>
          </a:p>
          <a:p>
            <a:pPr>
              <a:lnSpc>
                <a:spcPct val="100000"/>
              </a:lnSpc>
            </a:pPr>
            <a:endParaRPr lang="en-US" sz="3900" dirty="0"/>
          </a:p>
        </p:txBody>
      </p:sp>
    </p:spTree>
    <p:extLst>
      <p:ext uri="{BB962C8B-B14F-4D97-AF65-F5344CB8AC3E}">
        <p14:creationId xmlns:p14="http://schemas.microsoft.com/office/powerpoint/2010/main" val="4630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Train an Employee</a:t>
            </a:r>
          </a:p>
        </p:txBody>
      </p:sp>
      <p:sp>
        <p:nvSpPr>
          <p:cNvPr id="3" name="Content Placeholder 2"/>
          <p:cNvSpPr>
            <a:spLocks noGrp="1"/>
          </p:cNvSpPr>
          <p:nvPr>
            <p:ph idx="1"/>
          </p:nvPr>
        </p:nvSpPr>
        <p:spPr>
          <a:xfrm>
            <a:off x="247650" y="972674"/>
            <a:ext cx="11820525" cy="5551951"/>
          </a:xfrm>
        </p:spPr>
        <p:txBody>
          <a:bodyPr>
            <a:normAutofit/>
          </a:bodyPr>
          <a:lstStyle/>
          <a:p>
            <a:r>
              <a:rPr lang="en-US" sz="4400" dirty="0"/>
              <a:t>Classroom training lengthy, hit-and-miss. </a:t>
            </a:r>
          </a:p>
          <a:p>
            <a:r>
              <a:rPr lang="en-US" sz="4400" dirty="0"/>
              <a:t>Travel conferences are expensive, lengthy. </a:t>
            </a:r>
          </a:p>
          <a:p>
            <a:r>
              <a:rPr lang="en-US" sz="4400" dirty="0"/>
              <a:t>Instead: Self-paced learning, labs resources.</a:t>
            </a:r>
          </a:p>
          <a:p>
            <a:pPr marL="0" indent="0">
              <a:buNone/>
            </a:pPr>
            <a:endParaRPr lang="en-US" sz="4000" dirty="0"/>
          </a:p>
        </p:txBody>
      </p:sp>
    </p:spTree>
    <p:extLst>
      <p:ext uri="{BB962C8B-B14F-4D97-AF65-F5344CB8AC3E}">
        <p14:creationId xmlns:p14="http://schemas.microsoft.com/office/powerpoint/2010/main" val="36970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Role-based Certifications </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16</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Microsoft’s desired emphasis is on Solution Providers has now introduced broad, often Azure-focused Role-based Certifications for many careers at Fundamentals, Associate, and Expert levels:</a:t>
            </a:r>
          </a:p>
          <a:p>
            <a:r>
              <a:rPr lang="en-US" sz="2000" dirty="0">
                <a:hlinkClick r:id="rId3"/>
              </a:rPr>
              <a:t>https://www.microsoft.com/en-us/learning/browse-all-certifications.aspx</a:t>
            </a:r>
            <a:endParaRPr lang="en-US" sz="2000" dirty="0"/>
          </a:p>
          <a:p>
            <a:endParaRPr lang="en-US" sz="2000" b="0" dirty="0">
              <a:solidFill>
                <a:schemeClr val="tx1"/>
              </a:solidFill>
              <a:latin typeface="+mn-lt"/>
            </a:endParaRPr>
          </a:p>
          <a:p>
            <a:r>
              <a:rPr lang="en-US" sz="3200" b="0" dirty="0">
                <a:solidFill>
                  <a:schemeClr val="tx1"/>
                </a:solidFill>
                <a:latin typeface="+mn-lt"/>
              </a:rPr>
              <a:t>New exams are tech synonyms, for example, “AZ-” for Azure, </a:t>
            </a:r>
            <a:br>
              <a:rPr lang="en-US" sz="3200" b="0" dirty="0">
                <a:solidFill>
                  <a:schemeClr val="tx1"/>
                </a:solidFill>
                <a:latin typeface="+mn-lt"/>
              </a:rPr>
            </a:br>
            <a:r>
              <a:rPr lang="en-US" sz="3200" b="0" dirty="0">
                <a:solidFill>
                  <a:schemeClr val="tx1"/>
                </a:solidFill>
                <a:latin typeface="+mn-lt"/>
              </a:rPr>
              <a:t>“AI-” for Artificial Intelligence, “DP-” for Data Platform.</a:t>
            </a:r>
          </a:p>
        </p:txBody>
      </p:sp>
      <p:pic>
        <p:nvPicPr>
          <p:cNvPr id="1026" name="Picture 2" descr="Role-based certifications logo&#10;">
            <a:extLst>
              <a:ext uri="{FF2B5EF4-FFF2-40B4-BE49-F238E27FC236}">
                <a16:creationId xmlns:a16="http://schemas.microsoft.com/office/drawing/2014/main" id="{D029913C-25B5-417B-8D36-7065F7E60F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587" y="4516742"/>
            <a:ext cx="1689549" cy="16895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ole-based certifications logo&#10;">
            <a:extLst>
              <a:ext uri="{FF2B5EF4-FFF2-40B4-BE49-F238E27FC236}">
                <a16:creationId xmlns:a16="http://schemas.microsoft.com/office/drawing/2014/main" id="{6B1E4240-D594-4756-8B33-D3309D1CAC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1715" y="4536670"/>
            <a:ext cx="1689549" cy="16895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ole-based certifications logo&#10;">
            <a:extLst>
              <a:ext uri="{FF2B5EF4-FFF2-40B4-BE49-F238E27FC236}">
                <a16:creationId xmlns:a16="http://schemas.microsoft.com/office/drawing/2014/main" id="{AC558950-076D-43A2-A1C2-C8EF59E60B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4842" y="4536669"/>
            <a:ext cx="1689549" cy="1689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09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Retired Certifications </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17</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b="0" dirty="0">
                <a:solidFill>
                  <a:schemeClr val="tx1"/>
                </a:solidFill>
                <a:latin typeface="+mn-lt"/>
              </a:rPr>
              <a:t>Microsoft Certified Solutions Architect (MCSA)</a:t>
            </a:r>
            <a:br>
              <a:rPr lang="en-US" b="0" dirty="0">
                <a:solidFill>
                  <a:schemeClr val="tx1"/>
                </a:solidFill>
                <a:latin typeface="+mn-lt"/>
              </a:rPr>
            </a:br>
            <a:r>
              <a:rPr lang="en-US" b="0" dirty="0">
                <a:solidFill>
                  <a:schemeClr val="tx1"/>
                </a:solidFill>
                <a:latin typeface="+mn-lt"/>
              </a:rPr>
              <a:t>Microsoft Certified Solutions Developer (MCSD)</a:t>
            </a:r>
          </a:p>
          <a:p>
            <a:r>
              <a:rPr lang="en-US" b="0" dirty="0">
                <a:solidFill>
                  <a:schemeClr val="tx1"/>
                </a:solidFill>
                <a:latin typeface="+mn-lt"/>
              </a:rPr>
              <a:t>Microsoft Certified Solutions Expert (MCSE)</a:t>
            </a:r>
          </a:p>
          <a:p>
            <a:endParaRPr lang="en-US" sz="1400" b="0" dirty="0">
              <a:solidFill>
                <a:schemeClr val="tx1"/>
              </a:solidFill>
              <a:latin typeface="+mn-lt"/>
            </a:endParaRPr>
          </a:p>
          <a:p>
            <a:r>
              <a:rPr lang="en-US" sz="1400" dirty="0">
                <a:hlinkClick r:id="rId3"/>
              </a:rPr>
              <a:t>https://www.microsoft.com/en-us/learning/community-blog-post.aspx?BlogId=8&amp;Id=375289</a:t>
            </a:r>
            <a:br>
              <a:rPr lang="en-US" sz="1400" dirty="0"/>
            </a:br>
            <a:r>
              <a:rPr lang="en-US" sz="1400" dirty="0">
                <a:hlinkClick r:id="rId4"/>
              </a:rPr>
              <a:t>https://www.microsoft.com/en-us/learning/community-blog-post.aspx?BlogId=8&amp;Id=375282</a:t>
            </a:r>
            <a:endParaRPr lang="en-US" sz="1400" dirty="0"/>
          </a:p>
          <a:p>
            <a:endParaRPr lang="en-US" sz="1400" dirty="0">
              <a:solidFill>
                <a:schemeClr val="tx1"/>
              </a:solidFill>
            </a:endParaRPr>
          </a:p>
          <a:p>
            <a:r>
              <a:rPr lang="en-US" sz="1400" dirty="0">
                <a:hlinkClick r:id="rId5"/>
              </a:rPr>
              <a:t>https://docs.microsoft.com/en-us/learn/certifications/browse/?resource_type=certification&amp;roles=data-engineer%2Cdatabase-administrator</a:t>
            </a:r>
            <a:endParaRPr lang="en-US" sz="1400" dirty="0">
              <a:solidFill>
                <a:schemeClr val="tx1"/>
              </a:solidFill>
            </a:endParaRPr>
          </a:p>
          <a:p>
            <a:endParaRPr lang="en-US" b="0" dirty="0">
              <a:solidFill>
                <a:schemeClr val="tx1"/>
              </a:solidFill>
              <a:latin typeface="+mn-lt"/>
            </a:endParaRPr>
          </a:p>
        </p:txBody>
      </p:sp>
    </p:spTree>
    <p:extLst>
      <p:ext uri="{BB962C8B-B14F-4D97-AF65-F5344CB8AC3E}">
        <p14:creationId xmlns:p14="http://schemas.microsoft.com/office/powerpoint/2010/main" val="2322902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Online Certification Tests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18</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457200" indent="-457200">
              <a:buFont typeface="Arial" panose="020B0604020202020204" pitchFamily="34" charset="0"/>
              <a:buChar char="•"/>
            </a:pPr>
            <a:r>
              <a:rPr lang="en-US" sz="4400" b="0" dirty="0">
                <a:solidFill>
                  <a:schemeClr val="tx1"/>
                </a:solidFill>
                <a:latin typeface="+mn-lt"/>
              </a:rPr>
              <a:t>Pearson has been providing online-proctored testing exams.</a:t>
            </a:r>
          </a:p>
          <a:p>
            <a:pPr marL="457200" indent="-457200">
              <a:buFont typeface="Arial" panose="020B0604020202020204" pitchFamily="34" charset="0"/>
              <a:buChar char="•"/>
            </a:pPr>
            <a:r>
              <a:rPr lang="en-US" sz="4400" b="0" dirty="0">
                <a:solidFill>
                  <a:schemeClr val="tx1"/>
                </a:solidFill>
                <a:latin typeface="+mn-lt"/>
              </a:rPr>
              <a:t>Security is serious, unforgiving.</a:t>
            </a:r>
          </a:p>
          <a:p>
            <a:endParaRPr lang="en-US" sz="4400" b="0" dirty="0">
              <a:solidFill>
                <a:schemeClr val="tx1"/>
              </a:solidFill>
              <a:latin typeface="+mn-lt"/>
            </a:endParaRPr>
          </a:p>
        </p:txBody>
      </p:sp>
    </p:spTree>
    <p:extLst>
      <p:ext uri="{BB962C8B-B14F-4D97-AF65-F5344CB8AC3E}">
        <p14:creationId xmlns:p14="http://schemas.microsoft.com/office/powerpoint/2010/main" val="152577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A79155-F1B1-43AF-B1A6-73D78FE9E406}"/>
              </a:ext>
            </a:extLst>
          </p:cNvPr>
          <p:cNvPicPr>
            <a:picLocks noChangeAspect="1"/>
          </p:cNvPicPr>
          <p:nvPr/>
        </p:nvPicPr>
        <p:blipFill>
          <a:blip r:embed="rId3"/>
          <a:stretch>
            <a:fillRect/>
          </a:stretch>
        </p:blipFill>
        <p:spPr>
          <a:xfrm>
            <a:off x="2901103" y="599090"/>
            <a:ext cx="5344262" cy="6258910"/>
          </a:xfrm>
          <a:prstGeom prst="rect">
            <a:avLst/>
          </a:prstGeom>
        </p:spPr>
      </p:pic>
      <p:sp>
        <p:nvSpPr>
          <p:cNvPr id="2" name="Title 1"/>
          <p:cNvSpPr>
            <a:spLocks noGrp="1"/>
          </p:cNvSpPr>
          <p:nvPr>
            <p:ph type="title"/>
          </p:nvPr>
        </p:nvSpPr>
        <p:spPr/>
        <p:txBody>
          <a:bodyPr/>
          <a:lstStyle/>
          <a:p>
            <a:r>
              <a:rPr lang="en-US" dirty="0"/>
              <a:t>What Is On a Cert Exam?</a:t>
            </a:r>
          </a:p>
        </p:txBody>
      </p:sp>
      <p:sp>
        <p:nvSpPr>
          <p:cNvPr id="7" name="Rectangle 6">
            <a:extLst>
              <a:ext uri="{FF2B5EF4-FFF2-40B4-BE49-F238E27FC236}">
                <a16:creationId xmlns:a16="http://schemas.microsoft.com/office/drawing/2014/main" id="{33799615-7B8C-48AC-BC5A-A32CFE850FD6}"/>
              </a:ext>
            </a:extLst>
          </p:cNvPr>
          <p:cNvSpPr/>
          <p:nvPr/>
        </p:nvSpPr>
        <p:spPr>
          <a:xfrm>
            <a:off x="8245365" y="6611402"/>
            <a:ext cx="3946635" cy="230832"/>
          </a:xfrm>
          <a:prstGeom prst="rect">
            <a:avLst/>
          </a:prstGeom>
        </p:spPr>
        <p:txBody>
          <a:bodyPr wrap="square">
            <a:spAutoFit/>
          </a:bodyPr>
          <a:lstStyle/>
          <a:p>
            <a:r>
              <a:rPr lang="en-US" sz="900" dirty="0">
                <a:hlinkClick r:id="rId4"/>
              </a:rPr>
              <a:t>https://docs.microsoft.com/en-us/learn/certifications/azure-data-fundamentals</a:t>
            </a:r>
            <a:endParaRPr lang="en-US" sz="900" dirty="0"/>
          </a:p>
        </p:txBody>
      </p:sp>
    </p:spTree>
    <p:extLst>
      <p:ext uri="{BB962C8B-B14F-4D97-AF65-F5344CB8AC3E}">
        <p14:creationId xmlns:p14="http://schemas.microsoft.com/office/powerpoint/2010/main" val="904721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2F890-302E-5E42-91DB-AFE6C85C5868}"/>
              </a:ext>
            </a:extLst>
          </p:cNvPr>
          <p:cNvSpPr>
            <a:spLocks noGrp="1"/>
          </p:cNvSpPr>
          <p:nvPr>
            <p:ph type="title"/>
          </p:nvPr>
        </p:nvSpPr>
        <p:spPr>
          <a:xfrm>
            <a:off x="224476" y="3429001"/>
            <a:ext cx="4327793" cy="1538049"/>
          </a:xfrm>
        </p:spPr>
        <p:txBody>
          <a:bodyPr anchor="t"/>
          <a:lstStyle/>
          <a:p>
            <a:pPr>
              <a:lnSpc>
                <a:spcPct val="90000"/>
              </a:lnSpc>
            </a:pPr>
            <a:r>
              <a:rPr lang="en-US" sz="5867" dirty="0"/>
              <a:t>Explore your PASS community</a:t>
            </a:r>
          </a:p>
        </p:txBody>
      </p:sp>
      <p:pic>
        <p:nvPicPr>
          <p:cNvPr id="7" name="Picture 6">
            <a:extLst>
              <a:ext uri="{FF2B5EF4-FFF2-40B4-BE49-F238E27FC236}">
                <a16:creationId xmlns:a16="http://schemas.microsoft.com/office/drawing/2014/main" id="{6113F6BF-0D9B-6941-B462-8655A135E3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63674" y="2205284"/>
            <a:ext cx="1655893" cy="1655893"/>
          </a:xfrm>
          <a:prstGeom prst="rect">
            <a:avLst/>
          </a:prstGeom>
        </p:spPr>
      </p:pic>
      <p:pic>
        <p:nvPicPr>
          <p:cNvPr id="11" name="Picture 10">
            <a:extLst>
              <a:ext uri="{FF2B5EF4-FFF2-40B4-BE49-F238E27FC236}">
                <a16:creationId xmlns:a16="http://schemas.microsoft.com/office/drawing/2014/main" id="{920E8CAE-78C9-1949-A87D-878E342A72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36243" y="4448798"/>
            <a:ext cx="1655893" cy="1655893"/>
          </a:xfrm>
          <a:prstGeom prst="rect">
            <a:avLst/>
          </a:prstGeom>
        </p:spPr>
      </p:pic>
      <p:pic>
        <p:nvPicPr>
          <p:cNvPr id="12" name="Picture 11">
            <a:extLst>
              <a:ext uri="{FF2B5EF4-FFF2-40B4-BE49-F238E27FC236}">
                <a16:creationId xmlns:a16="http://schemas.microsoft.com/office/drawing/2014/main" id="{F5EBD081-1F08-394E-86A5-893F8C3779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77297" y="4855471"/>
            <a:ext cx="1029640" cy="936036"/>
          </a:xfrm>
          <a:prstGeom prst="rect">
            <a:avLst/>
          </a:prstGeom>
        </p:spPr>
      </p:pic>
      <p:sp>
        <p:nvSpPr>
          <p:cNvPr id="13" name="Rectangle 12">
            <a:hlinkClick r:id="rId5"/>
            <a:extLst>
              <a:ext uri="{FF2B5EF4-FFF2-40B4-BE49-F238E27FC236}">
                <a16:creationId xmlns:a16="http://schemas.microsoft.com/office/drawing/2014/main" id="{7FFA58E1-AFAE-6E41-A7A4-3134640BD42F}"/>
              </a:ext>
            </a:extLst>
          </p:cNvPr>
          <p:cNvSpPr/>
          <p:nvPr/>
        </p:nvSpPr>
        <p:spPr>
          <a:xfrm>
            <a:off x="4920532" y="3670977"/>
            <a:ext cx="1912235"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219170"/>
            <a:r>
              <a:rPr lang="en-US" sz="1600" dirty="0">
                <a:solidFill>
                  <a:srgbClr val="000000"/>
                </a:solidFill>
                <a:latin typeface="Segoe UI"/>
                <a:cs typeface="Segoe UI Semibold" panose="020B0502040204020203" pitchFamily="34" charset="0"/>
              </a:rPr>
              <a:t>Free online webinar events </a:t>
            </a:r>
          </a:p>
        </p:txBody>
      </p:sp>
      <p:sp>
        <p:nvSpPr>
          <p:cNvPr id="14" name="Rectangle 13">
            <a:hlinkClick r:id="rId6"/>
            <a:extLst>
              <a:ext uri="{FF2B5EF4-FFF2-40B4-BE49-F238E27FC236}">
                <a16:creationId xmlns:a16="http://schemas.microsoft.com/office/drawing/2014/main" id="{9EB3BE4C-4D6B-9043-B9AF-4F9F2E426BC4}"/>
              </a:ext>
            </a:extLst>
          </p:cNvPr>
          <p:cNvSpPr/>
          <p:nvPr/>
        </p:nvSpPr>
        <p:spPr>
          <a:xfrm>
            <a:off x="9120527" y="3670977"/>
            <a:ext cx="2344748"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219170"/>
            <a:r>
              <a:rPr lang="en-US" sz="1600" dirty="0">
                <a:solidFill>
                  <a:srgbClr val="000000"/>
                </a:solidFill>
                <a:latin typeface="Segoe UI"/>
                <a:cs typeface="Segoe UI Semibold" panose="020B0502040204020203" pitchFamily="34" charset="0"/>
              </a:rPr>
              <a:t>Connect with the global data community</a:t>
            </a:r>
          </a:p>
        </p:txBody>
      </p:sp>
      <p:sp>
        <p:nvSpPr>
          <p:cNvPr id="15" name="Rectangle 14">
            <a:hlinkClick r:id="rId7"/>
            <a:extLst>
              <a:ext uri="{FF2B5EF4-FFF2-40B4-BE49-F238E27FC236}">
                <a16:creationId xmlns:a16="http://schemas.microsoft.com/office/drawing/2014/main" id="{B2C81291-D94F-3142-B6F3-5BE4EB2131A6}"/>
              </a:ext>
            </a:extLst>
          </p:cNvPr>
          <p:cNvSpPr/>
          <p:nvPr/>
        </p:nvSpPr>
        <p:spPr>
          <a:xfrm>
            <a:off x="7107901" y="3670977"/>
            <a:ext cx="2078531"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219170"/>
            <a:r>
              <a:rPr lang="en-US" sz="1600">
                <a:solidFill>
                  <a:srgbClr val="000000"/>
                </a:solidFill>
                <a:latin typeface="Segoe UI"/>
                <a:cs typeface="Segoe UI Semibold" panose="020B0502040204020203" pitchFamily="34" charset="0"/>
              </a:rPr>
              <a:t>Local user groups around the world</a:t>
            </a:r>
            <a:endParaRPr lang="en-US" sz="1600" dirty="0">
              <a:solidFill>
                <a:srgbClr val="000000"/>
              </a:solidFill>
              <a:latin typeface="Segoe UI"/>
              <a:cs typeface="Segoe UI Semibold" panose="020B0502040204020203" pitchFamily="34" charset="0"/>
            </a:endParaRPr>
          </a:p>
        </p:txBody>
      </p:sp>
      <p:sp>
        <p:nvSpPr>
          <p:cNvPr id="16" name="Rectangle 15">
            <a:hlinkClick r:id="rId8"/>
            <a:extLst>
              <a:ext uri="{FF2B5EF4-FFF2-40B4-BE49-F238E27FC236}">
                <a16:creationId xmlns:a16="http://schemas.microsoft.com/office/drawing/2014/main" id="{D5D65FB3-C04C-A546-A913-C0814BC10F5A}"/>
              </a:ext>
            </a:extLst>
          </p:cNvPr>
          <p:cNvSpPr/>
          <p:nvPr/>
        </p:nvSpPr>
        <p:spPr>
          <a:xfrm>
            <a:off x="4920907" y="6058578"/>
            <a:ext cx="2086565"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219170"/>
            <a:r>
              <a:rPr lang="en-US" sz="1600" dirty="0">
                <a:solidFill>
                  <a:srgbClr val="000000"/>
                </a:solidFill>
                <a:latin typeface="Segoe UI"/>
                <a:cs typeface="Segoe UI Semibold" panose="020B0502040204020203" pitchFamily="34" charset="0"/>
              </a:rPr>
              <a:t>Online special interest user groups </a:t>
            </a:r>
          </a:p>
        </p:txBody>
      </p:sp>
      <p:sp>
        <p:nvSpPr>
          <p:cNvPr id="17" name="Rectangle 16">
            <a:hlinkClick r:id="rId7"/>
            <a:extLst>
              <a:ext uri="{FF2B5EF4-FFF2-40B4-BE49-F238E27FC236}">
                <a16:creationId xmlns:a16="http://schemas.microsoft.com/office/drawing/2014/main" id="{23241561-83A2-804A-8F0C-A676064DBABC}"/>
              </a:ext>
            </a:extLst>
          </p:cNvPr>
          <p:cNvSpPr/>
          <p:nvPr/>
        </p:nvSpPr>
        <p:spPr>
          <a:xfrm>
            <a:off x="7007473" y="6058578"/>
            <a:ext cx="2432921"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219170"/>
            <a:r>
              <a:rPr lang="en-US" sz="1600" dirty="0">
                <a:solidFill>
                  <a:srgbClr val="000000"/>
                </a:solidFill>
                <a:latin typeface="Segoe UI"/>
                <a:cs typeface="Segoe UI Semibold" panose="020B0502040204020203" pitchFamily="34" charset="0"/>
              </a:rPr>
              <a:t>Learning on-demand and delivered to you</a:t>
            </a:r>
          </a:p>
        </p:txBody>
      </p:sp>
      <p:sp>
        <p:nvSpPr>
          <p:cNvPr id="18" name="Rectangle 17">
            <a:hlinkClick r:id="rId7"/>
            <a:extLst>
              <a:ext uri="{FF2B5EF4-FFF2-40B4-BE49-F238E27FC236}">
                <a16:creationId xmlns:a16="http://schemas.microsoft.com/office/drawing/2014/main" id="{DC862C0E-3CC0-9240-859B-88B83A2A551D}"/>
              </a:ext>
            </a:extLst>
          </p:cNvPr>
          <p:cNvSpPr/>
          <p:nvPr/>
        </p:nvSpPr>
        <p:spPr>
          <a:xfrm>
            <a:off x="9440394" y="6058578"/>
            <a:ext cx="1903449"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219170"/>
            <a:r>
              <a:rPr lang="en-US" sz="1600" dirty="0">
                <a:solidFill>
                  <a:srgbClr val="000000"/>
                </a:solidFill>
                <a:latin typeface="Segoe UI"/>
                <a:cs typeface="Segoe UI Semibold" panose="020B0502040204020203" pitchFamily="34" charset="0"/>
              </a:rPr>
              <a:t>Get involved</a:t>
            </a:r>
          </a:p>
        </p:txBody>
      </p:sp>
      <p:cxnSp>
        <p:nvCxnSpPr>
          <p:cNvPr id="19" name="Straight Connector 18">
            <a:extLst>
              <a:ext uri="{FF2B5EF4-FFF2-40B4-BE49-F238E27FC236}">
                <a16:creationId xmlns:a16="http://schemas.microsoft.com/office/drawing/2014/main" id="{5A5C2C79-0343-7C4A-A0CF-31E4444953B1}"/>
              </a:ext>
            </a:extLst>
          </p:cNvPr>
          <p:cNvCxnSpPr>
            <a:cxnSpLocks/>
          </p:cNvCxnSpPr>
          <p:nvPr/>
        </p:nvCxnSpPr>
        <p:spPr>
          <a:xfrm flipH="1">
            <a:off x="5236973" y="4448797"/>
            <a:ext cx="6004175"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D3A8F4EA-C59F-F343-883B-AF111B8F396F}"/>
              </a:ext>
            </a:extLst>
          </p:cNvPr>
          <p:cNvPicPr>
            <a:picLocks noChangeAspect="1"/>
          </p:cNvPicPr>
          <p:nvPr/>
        </p:nvPicPr>
        <p:blipFill rotWithShape="1">
          <a:blip r:embed="rId9">
            <a:alphaModFix/>
          </a:blip>
          <a:srcRect l="10860" t="13663"/>
          <a:stretch/>
        </p:blipFill>
        <p:spPr>
          <a:xfrm>
            <a:off x="0" y="1"/>
            <a:ext cx="2901597" cy="2810359"/>
          </a:xfrm>
          <a:prstGeom prst="rect">
            <a:avLst/>
          </a:prstGeom>
        </p:spPr>
      </p:pic>
      <p:pic>
        <p:nvPicPr>
          <p:cNvPr id="22" name="Picture 21">
            <a:extLst>
              <a:ext uri="{FF2B5EF4-FFF2-40B4-BE49-F238E27FC236}">
                <a16:creationId xmlns:a16="http://schemas.microsoft.com/office/drawing/2014/main" id="{FB36441A-5B13-DA4D-B288-3616ECEDEC4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542079" y="2205284"/>
            <a:ext cx="1498789" cy="1498789"/>
          </a:xfrm>
          <a:prstGeom prst="rect">
            <a:avLst/>
          </a:prstGeom>
        </p:spPr>
      </p:pic>
      <p:sp>
        <p:nvSpPr>
          <p:cNvPr id="26" name="TextBox 25">
            <a:extLst>
              <a:ext uri="{FF2B5EF4-FFF2-40B4-BE49-F238E27FC236}">
                <a16:creationId xmlns:a16="http://schemas.microsoft.com/office/drawing/2014/main" id="{43403638-AB44-014B-901A-3B8B915D0147}"/>
              </a:ext>
            </a:extLst>
          </p:cNvPr>
          <p:cNvSpPr txBox="1"/>
          <p:nvPr/>
        </p:nvSpPr>
        <p:spPr>
          <a:xfrm>
            <a:off x="4467498" y="637787"/>
            <a:ext cx="7454420" cy="1323632"/>
          </a:xfrm>
          <a:prstGeom prst="rect">
            <a:avLst/>
          </a:prstGeom>
          <a:noFill/>
        </p:spPr>
        <p:txBody>
          <a:bodyPr wrap="square" rtlCol="0">
            <a:spAutoFit/>
          </a:bodyPr>
          <a:lstStyle/>
          <a:p>
            <a:pPr algn="ctr" defTabSz="1219170"/>
            <a:r>
              <a:rPr lang="en-US" sz="2667" b="1" i="1" dirty="0">
                <a:solidFill>
                  <a:srgbClr val="289E51"/>
                </a:solidFill>
                <a:latin typeface="Segoe UI Semibold" panose="020B0502040204020203" pitchFamily="34" charset="0"/>
                <a:cs typeface="Segoe UI Semibold" panose="020B0502040204020203" pitchFamily="34" charset="0"/>
              </a:rPr>
              <a:t>Own your career with interactive learning built by community and guided by data experts.</a:t>
            </a:r>
          </a:p>
          <a:p>
            <a:pPr algn="ctr" defTabSz="1219170"/>
            <a:r>
              <a:rPr lang="en-US" sz="2667" b="1" i="1" dirty="0">
                <a:solidFill>
                  <a:srgbClr val="289E51"/>
                </a:solidFill>
                <a:latin typeface="Segoe UI Semibold" panose="020B0502040204020203" pitchFamily="34" charset="0"/>
                <a:cs typeface="Segoe UI Semibold" panose="020B0502040204020203" pitchFamily="34" charset="0"/>
              </a:rPr>
              <a:t>Get involved. Get ahead.</a:t>
            </a:r>
          </a:p>
        </p:txBody>
      </p:sp>
      <p:grpSp>
        <p:nvGrpSpPr>
          <p:cNvPr id="4" name="Group 3">
            <a:extLst>
              <a:ext uri="{FF2B5EF4-FFF2-40B4-BE49-F238E27FC236}">
                <a16:creationId xmlns:a16="http://schemas.microsoft.com/office/drawing/2014/main" id="{2D4F8B09-BE97-4528-9349-1A9258974DB0}"/>
              </a:ext>
            </a:extLst>
          </p:cNvPr>
          <p:cNvGrpSpPr/>
          <p:nvPr/>
        </p:nvGrpSpPr>
        <p:grpSpPr>
          <a:xfrm>
            <a:off x="7072982" y="5311985"/>
            <a:ext cx="2086565" cy="587295"/>
            <a:chOff x="5486576" y="3693211"/>
            <a:chExt cx="1564924" cy="440471"/>
          </a:xfrm>
        </p:grpSpPr>
        <p:pic>
          <p:nvPicPr>
            <p:cNvPr id="21" name="Picture 20">
              <a:extLst>
                <a:ext uri="{FF2B5EF4-FFF2-40B4-BE49-F238E27FC236}">
                  <a16:creationId xmlns:a16="http://schemas.microsoft.com/office/drawing/2014/main" id="{B93431F2-F8FE-4A4E-8A2A-E968BE4E875C}"/>
                </a:ext>
              </a:extLst>
            </p:cNvPr>
            <p:cNvPicPr>
              <a:picLocks noChangeAspect="1"/>
            </p:cNvPicPr>
            <p:nvPr/>
          </p:nvPicPr>
          <p:blipFill>
            <a:blip r:embed="rId11"/>
            <a:stretch>
              <a:fillRect/>
            </a:stretch>
          </p:blipFill>
          <p:spPr>
            <a:xfrm>
              <a:off x="5486576" y="3693211"/>
              <a:ext cx="1564924" cy="384982"/>
            </a:xfrm>
            <a:prstGeom prst="rect">
              <a:avLst/>
            </a:prstGeom>
          </p:spPr>
        </p:pic>
        <p:pic>
          <p:nvPicPr>
            <p:cNvPr id="23" name="Picture 22">
              <a:extLst>
                <a:ext uri="{FF2B5EF4-FFF2-40B4-BE49-F238E27FC236}">
                  <a16:creationId xmlns:a16="http://schemas.microsoft.com/office/drawing/2014/main" id="{E3BDF172-0880-482D-9F3A-50FEB5D0F718}"/>
                </a:ext>
              </a:extLst>
            </p:cNvPr>
            <p:cNvPicPr>
              <a:picLocks noChangeAspect="1"/>
            </p:cNvPicPr>
            <p:nvPr/>
          </p:nvPicPr>
          <p:blipFill rotWithShape="1">
            <a:blip r:embed="rId12"/>
            <a:srcRect l="47616" t="1" b="24563"/>
            <a:stretch/>
          </p:blipFill>
          <p:spPr>
            <a:xfrm>
              <a:off x="6179156" y="3928833"/>
              <a:ext cx="719453" cy="204849"/>
            </a:xfrm>
            <a:prstGeom prst="rect">
              <a:avLst/>
            </a:prstGeom>
          </p:spPr>
        </p:pic>
      </p:grpSp>
      <p:pic>
        <p:nvPicPr>
          <p:cNvPr id="24" name="Picture 23">
            <a:extLst>
              <a:ext uri="{FF2B5EF4-FFF2-40B4-BE49-F238E27FC236}">
                <a16:creationId xmlns:a16="http://schemas.microsoft.com/office/drawing/2014/main" id="{B0A1D42F-75B9-45E4-ACA4-ED1EC30CB99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174952" y="2157143"/>
            <a:ext cx="1510883" cy="1510883"/>
          </a:xfrm>
          <a:prstGeom prst="rect">
            <a:avLst/>
          </a:prstGeom>
        </p:spPr>
      </p:pic>
      <p:grpSp>
        <p:nvGrpSpPr>
          <p:cNvPr id="3" name="Group 2">
            <a:extLst>
              <a:ext uri="{FF2B5EF4-FFF2-40B4-BE49-F238E27FC236}">
                <a16:creationId xmlns:a16="http://schemas.microsoft.com/office/drawing/2014/main" id="{094444D3-65AA-46F3-873F-A8B227D3A649}"/>
              </a:ext>
            </a:extLst>
          </p:cNvPr>
          <p:cNvGrpSpPr/>
          <p:nvPr/>
        </p:nvGrpSpPr>
        <p:grpSpPr>
          <a:xfrm>
            <a:off x="7561610" y="4762965"/>
            <a:ext cx="1271089" cy="457870"/>
            <a:chOff x="5522708" y="4176246"/>
            <a:chExt cx="1105467" cy="386116"/>
          </a:xfrm>
        </p:grpSpPr>
        <p:pic>
          <p:nvPicPr>
            <p:cNvPr id="25" name="Picture 24">
              <a:extLst>
                <a:ext uri="{FF2B5EF4-FFF2-40B4-BE49-F238E27FC236}">
                  <a16:creationId xmlns:a16="http://schemas.microsoft.com/office/drawing/2014/main" id="{DBB39A4A-7B6D-4290-B5D2-4D4F4643C0FD}"/>
                </a:ext>
              </a:extLst>
            </p:cNvPr>
            <p:cNvPicPr>
              <a:picLocks noChangeAspect="1"/>
            </p:cNvPicPr>
            <p:nvPr/>
          </p:nvPicPr>
          <p:blipFill>
            <a:blip r:embed="rId14"/>
            <a:stretch>
              <a:fillRect/>
            </a:stretch>
          </p:blipFill>
          <p:spPr>
            <a:xfrm>
              <a:off x="5522708" y="4176246"/>
              <a:ext cx="772230" cy="386116"/>
            </a:xfrm>
            <a:prstGeom prst="rect">
              <a:avLst/>
            </a:prstGeom>
          </p:spPr>
        </p:pic>
        <p:sp>
          <p:nvSpPr>
            <p:cNvPr id="27" name="TextBox 26">
              <a:extLst>
                <a:ext uri="{FF2B5EF4-FFF2-40B4-BE49-F238E27FC236}">
                  <a16:creationId xmlns:a16="http://schemas.microsoft.com/office/drawing/2014/main" id="{074D6C87-C83C-4FB5-937B-2B6650AD51D0}"/>
                </a:ext>
              </a:extLst>
            </p:cNvPr>
            <p:cNvSpPr txBox="1"/>
            <p:nvPr/>
          </p:nvSpPr>
          <p:spPr>
            <a:xfrm>
              <a:off x="6165992" y="4222972"/>
              <a:ext cx="462183" cy="285499"/>
            </a:xfrm>
            <a:prstGeom prst="rect">
              <a:avLst/>
            </a:prstGeom>
            <a:noFill/>
          </p:spPr>
          <p:txBody>
            <a:bodyPr wrap="none" rtlCol="0">
              <a:spAutoFit/>
            </a:bodyPr>
            <a:lstStyle/>
            <a:p>
              <a:pPr defTabSz="1219170"/>
              <a:r>
                <a:rPr lang="en-US" sz="1600" dirty="0">
                  <a:solidFill>
                    <a:srgbClr val="5D6568"/>
                  </a:solidFill>
                  <a:latin typeface="Segoe UI Semilight" panose="020B0402040204020203" pitchFamily="34" charset="0"/>
                  <a:cs typeface="Segoe UI Semilight" panose="020B0402040204020203" pitchFamily="34" charset="0"/>
                </a:rPr>
                <a:t>.org</a:t>
              </a:r>
            </a:p>
          </p:txBody>
        </p:sp>
      </p:grpSp>
    </p:spTree>
    <p:extLst>
      <p:ext uri="{BB962C8B-B14F-4D97-AF65-F5344CB8AC3E}">
        <p14:creationId xmlns:p14="http://schemas.microsoft.com/office/powerpoint/2010/main" val="2468998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p:txBody>
          <a:bodyPr>
            <a:noAutofit/>
          </a:bodyPr>
          <a:lstStyle/>
          <a:p>
            <a:r>
              <a:rPr lang="en-US" sz="4800" dirty="0"/>
              <a:t>Study by doing.</a:t>
            </a:r>
          </a:p>
          <a:p>
            <a:pPr lvl="1"/>
            <a:r>
              <a:rPr lang="en-US" sz="4000" dirty="0"/>
              <a:t>Review the domain. Unfamiliar features? Questions? “Lab it out!” </a:t>
            </a:r>
          </a:p>
          <a:p>
            <a:pPr lvl="1"/>
            <a:r>
              <a:rPr lang="en-US" sz="4000" dirty="0"/>
              <a:t>Microsoft’s training content on Azure topics is good, with </a:t>
            </a:r>
            <a:r>
              <a:rPr lang="en-US" sz="4000" b="1" dirty="0"/>
              <a:t>in-browser free sandboxes.</a:t>
            </a:r>
            <a:endParaRPr lang="en-US" sz="4000" dirty="0"/>
          </a:p>
          <a:p>
            <a:pPr marL="457200" lvl="1" indent="0">
              <a:buNone/>
            </a:pPr>
            <a:endParaRPr lang="en-US" sz="4000" dirty="0"/>
          </a:p>
        </p:txBody>
      </p:sp>
    </p:spTree>
    <p:extLst>
      <p:ext uri="{BB962C8B-B14F-4D97-AF65-F5344CB8AC3E}">
        <p14:creationId xmlns:p14="http://schemas.microsoft.com/office/powerpoint/2010/main" val="168123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pic>
        <p:nvPicPr>
          <p:cNvPr id="6" name="Picture 5">
            <a:extLst>
              <a:ext uri="{FF2B5EF4-FFF2-40B4-BE49-F238E27FC236}">
                <a16:creationId xmlns:a16="http://schemas.microsoft.com/office/drawing/2014/main" id="{6F447C2F-BED1-4598-B509-90914B618DF9}"/>
              </a:ext>
            </a:extLst>
          </p:cNvPr>
          <p:cNvPicPr>
            <a:picLocks noChangeAspect="1"/>
          </p:cNvPicPr>
          <p:nvPr/>
        </p:nvPicPr>
        <p:blipFill>
          <a:blip r:embed="rId3"/>
          <a:stretch>
            <a:fillRect/>
          </a:stretch>
        </p:blipFill>
        <p:spPr>
          <a:xfrm>
            <a:off x="5354006" y="579135"/>
            <a:ext cx="6329994" cy="6310397"/>
          </a:xfrm>
          <a:prstGeom prst="rect">
            <a:avLst/>
          </a:prstGeom>
        </p:spPr>
      </p:pic>
      <p:sp>
        <p:nvSpPr>
          <p:cNvPr id="7" name="Rectangle 6">
            <a:extLst>
              <a:ext uri="{FF2B5EF4-FFF2-40B4-BE49-F238E27FC236}">
                <a16:creationId xmlns:a16="http://schemas.microsoft.com/office/drawing/2014/main" id="{DC188135-D512-4A1D-B71D-9D18BFA414D3}"/>
              </a:ext>
            </a:extLst>
          </p:cNvPr>
          <p:cNvSpPr/>
          <p:nvPr/>
        </p:nvSpPr>
        <p:spPr>
          <a:xfrm>
            <a:off x="0" y="6211669"/>
            <a:ext cx="6096000" cy="261610"/>
          </a:xfrm>
          <a:prstGeom prst="rect">
            <a:avLst/>
          </a:prstGeom>
        </p:spPr>
        <p:txBody>
          <a:bodyPr>
            <a:spAutoFit/>
          </a:bodyPr>
          <a:lstStyle/>
          <a:p>
            <a:r>
              <a:rPr lang="en-US" sz="1100" dirty="0">
                <a:hlinkClick r:id="rId4"/>
              </a:rPr>
              <a:t>https://docs.microsoft.com/en-us/learn/certifications/azure-data-fundamentals</a:t>
            </a:r>
            <a:endParaRPr lang="en-US" sz="1100" dirty="0"/>
          </a:p>
        </p:txBody>
      </p:sp>
    </p:spTree>
    <p:extLst>
      <p:ext uri="{BB962C8B-B14F-4D97-AF65-F5344CB8AC3E}">
        <p14:creationId xmlns:p14="http://schemas.microsoft.com/office/powerpoint/2010/main" val="252919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72122"/>
          </a:xfrm>
        </p:spPr>
        <p:txBody>
          <a:bodyPr>
            <a:normAutofit/>
          </a:bodyPr>
          <a:lstStyle/>
          <a:p>
            <a:r>
              <a:rPr lang="en-US" sz="4400" dirty="0"/>
              <a:t>Study by doing.</a:t>
            </a:r>
          </a:p>
          <a:p>
            <a:pPr lvl="1"/>
            <a:r>
              <a:rPr lang="en-US" sz="4000" dirty="0"/>
              <a:t>Lab environment at home or work, </a:t>
            </a:r>
            <a:br>
              <a:rPr lang="en-US" sz="4000" dirty="0"/>
            </a:br>
            <a:r>
              <a:rPr lang="en-US" sz="4000" dirty="0"/>
              <a:t>so you can build, break/fix, and learn.</a:t>
            </a:r>
          </a:p>
          <a:p>
            <a:pPr lvl="1"/>
            <a:r>
              <a:rPr lang="en-US" sz="4000" dirty="0"/>
              <a:t>Don’t have a test lab? </a:t>
            </a:r>
            <a:br>
              <a:rPr lang="en-US" sz="4000" dirty="0"/>
            </a:br>
            <a:r>
              <a:rPr lang="en-US" sz="4000" dirty="0"/>
              <a:t>Build one, it’s educational.</a:t>
            </a:r>
          </a:p>
          <a:p>
            <a:pPr lvl="1"/>
            <a:r>
              <a:rPr lang="en-US" sz="4000" dirty="0"/>
              <a:t>Invest significant time in your career.</a:t>
            </a:r>
          </a:p>
          <a:p>
            <a:pPr lvl="1"/>
            <a:r>
              <a:rPr lang="en-US" sz="4000" dirty="0"/>
              <a:t>Have a lab environment installed on your work/home PCs, or use Azure. (Free credits for students, new accounts, MSDN, etc.)</a:t>
            </a:r>
          </a:p>
        </p:txBody>
      </p:sp>
    </p:spTree>
    <p:extLst>
      <p:ext uri="{BB962C8B-B14F-4D97-AF65-F5344CB8AC3E}">
        <p14:creationId xmlns:p14="http://schemas.microsoft.com/office/powerpoint/2010/main" val="33977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43547"/>
          </a:xfrm>
        </p:spPr>
        <p:txBody>
          <a:bodyPr>
            <a:normAutofit/>
          </a:bodyPr>
          <a:lstStyle/>
          <a:p>
            <a:r>
              <a:rPr lang="en-US" sz="4400" dirty="0"/>
              <a:t>Do not study </a:t>
            </a:r>
            <a:r>
              <a:rPr lang="en-US" sz="4400" i="1" dirty="0"/>
              <a:t>only</a:t>
            </a:r>
            <a:r>
              <a:rPr lang="en-US" sz="4400" dirty="0"/>
              <a:t> by reading books/online.</a:t>
            </a:r>
          </a:p>
          <a:p>
            <a:r>
              <a:rPr lang="en-US" sz="4400" dirty="0"/>
              <a:t>Memorization is rarely tested. </a:t>
            </a:r>
          </a:p>
          <a:p>
            <a:pPr lvl="1"/>
            <a:r>
              <a:rPr lang="en-US" sz="4000" dirty="0"/>
              <a:t>Though, you must know the subject material,</a:t>
            </a:r>
          </a:p>
          <a:p>
            <a:pPr marL="457200" lvl="1" indent="0">
              <a:buNone/>
            </a:pPr>
            <a:r>
              <a:rPr lang="en-US" sz="4000" b="1" dirty="0"/>
              <a:t>  proper feature choice</a:t>
            </a:r>
            <a:r>
              <a:rPr lang="en-US" sz="4000" dirty="0"/>
              <a:t> is likely to be tested.</a:t>
            </a:r>
          </a:p>
          <a:p>
            <a:pPr lvl="1"/>
            <a:r>
              <a:rPr lang="en-US" sz="4000" dirty="0"/>
              <a:t>For example, code sample questions are likely to test </a:t>
            </a:r>
            <a:r>
              <a:rPr lang="en-US" sz="4000" b="1" dirty="0"/>
              <a:t>dependency </a:t>
            </a:r>
            <a:r>
              <a:rPr lang="en-US" sz="4000" dirty="0"/>
              <a:t>or </a:t>
            </a:r>
            <a:r>
              <a:rPr lang="en-US" sz="4000" b="1" dirty="0"/>
              <a:t>correct tactic</a:t>
            </a:r>
            <a:r>
              <a:rPr lang="en-US" sz="4000" dirty="0"/>
              <a:t>, not syntax.</a:t>
            </a:r>
          </a:p>
        </p:txBody>
      </p:sp>
    </p:spTree>
    <p:extLst>
      <p:ext uri="{BB962C8B-B14F-4D97-AF65-F5344CB8AC3E}">
        <p14:creationId xmlns:p14="http://schemas.microsoft.com/office/powerpoint/2010/main" val="361558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What Exams Try to Test</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92500" lnSpcReduction="10000"/>
          </a:bodyPr>
          <a:lstStyle/>
          <a:p>
            <a:r>
              <a:rPr lang="en-US" sz="4000" dirty="0"/>
              <a:t>The exam questions are highly situational.</a:t>
            </a:r>
          </a:p>
          <a:p>
            <a:r>
              <a:rPr lang="en-US" sz="4000" dirty="0"/>
              <a:t>So instead of asking "What is the difference between x and y?" </a:t>
            </a:r>
          </a:p>
          <a:p>
            <a:r>
              <a:rPr lang="en-US" sz="4000" dirty="0"/>
              <a:t>The question will be:</a:t>
            </a:r>
            <a:br>
              <a:rPr lang="en-US" sz="4000" dirty="0"/>
            </a:br>
            <a:br>
              <a:rPr lang="en-US" sz="4000" dirty="0"/>
            </a:br>
            <a:r>
              <a:rPr lang="en-US" sz="4000" dirty="0"/>
              <a:t>You are doing this with these conditions and variables. What should you choose. </a:t>
            </a:r>
            <a:br>
              <a:rPr lang="en-US" sz="4000" dirty="0"/>
            </a:br>
            <a:r>
              <a:rPr lang="en-US" sz="4000" dirty="0"/>
              <a:t>a. X  </a:t>
            </a:r>
            <a:br>
              <a:rPr lang="en-US" sz="4000" dirty="0"/>
            </a:br>
            <a:r>
              <a:rPr lang="en-US" sz="4000" dirty="0"/>
              <a:t>b. Y  </a:t>
            </a:r>
            <a:br>
              <a:rPr lang="en-US" sz="4000" dirty="0"/>
            </a:br>
            <a:r>
              <a:rPr lang="en-US" sz="4000" dirty="0"/>
              <a:t>c. Z  </a:t>
            </a:r>
            <a:br>
              <a:rPr lang="en-US" sz="4000" dirty="0"/>
            </a:br>
            <a:r>
              <a:rPr lang="en-US" sz="4000" dirty="0"/>
              <a:t>d. Q</a:t>
            </a:r>
          </a:p>
        </p:txBody>
      </p:sp>
    </p:spTree>
    <p:extLst>
      <p:ext uri="{BB962C8B-B14F-4D97-AF65-F5344CB8AC3E}">
        <p14:creationId xmlns:p14="http://schemas.microsoft.com/office/powerpoint/2010/main" val="187328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Real Answer Options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25</a:t>
            </a:fld>
            <a:endParaRPr lang="en-US"/>
          </a:p>
        </p:txBody>
      </p:sp>
      <p:sp>
        <p:nvSpPr>
          <p:cNvPr id="6" name="Title 4"/>
          <p:cNvSpPr txBox="1">
            <a:spLocks/>
          </p:cNvSpPr>
          <p:nvPr/>
        </p:nvSpPr>
        <p:spPr>
          <a:xfrm>
            <a:off x="285980" y="839972"/>
            <a:ext cx="11626619" cy="5637027"/>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The correct answer must be 100% correct.  </a:t>
            </a:r>
            <a:br>
              <a:rPr lang="en-US" b="0" dirty="0">
                <a:solidFill>
                  <a:schemeClr val="tx1"/>
                </a:solidFill>
                <a:latin typeface="+mn-lt"/>
              </a:rPr>
            </a:br>
            <a:r>
              <a:rPr lang="en-US" b="0" dirty="0">
                <a:solidFill>
                  <a:schemeClr val="tx1"/>
                </a:solidFill>
                <a:latin typeface="+mn-lt"/>
              </a:rPr>
              <a:t>The "distractors" must be plausible, but 100% wrong.</a:t>
            </a:r>
          </a:p>
          <a:p>
            <a:pPr marL="571500" indent="-571500">
              <a:buFont typeface="Arial" panose="020B0604020202020204" pitchFamily="34" charset="0"/>
              <a:buChar char="•"/>
            </a:pPr>
            <a:r>
              <a:rPr lang="en-US" b="0" i="1" dirty="0">
                <a:solidFill>
                  <a:schemeClr val="tx1"/>
                </a:solidFill>
                <a:latin typeface="+mn-lt"/>
              </a:rPr>
              <a:t>But we can't make stuff up.</a:t>
            </a:r>
            <a:r>
              <a:rPr lang="en-US" b="0" dirty="0">
                <a:solidFill>
                  <a:schemeClr val="tx1"/>
                </a:solidFill>
                <a:latin typeface="+mn-lt"/>
              </a:rPr>
              <a:t> Every answer you see is something real. We write plausible real wrong answers.</a:t>
            </a:r>
          </a:p>
          <a:p>
            <a:pPr marL="571500" indent="-571500">
              <a:buFont typeface="Arial" panose="020B0604020202020204" pitchFamily="34" charset="0"/>
              <a:buChar char="•"/>
            </a:pPr>
            <a:r>
              <a:rPr lang="en-US" b="0" dirty="0">
                <a:solidFill>
                  <a:schemeClr val="tx1"/>
                </a:solidFill>
                <a:latin typeface="+mn-lt"/>
              </a:rPr>
              <a:t>For example:</a:t>
            </a:r>
          </a:p>
          <a:p>
            <a:pPr lvl="2"/>
            <a:r>
              <a:rPr lang="en-US" sz="4000" b="0" dirty="0">
                <a:solidFill>
                  <a:schemeClr val="tx1"/>
                </a:solidFill>
                <a:latin typeface="+mn-lt"/>
              </a:rPr>
              <a:t>In SQL Server, there is no “CHECKSUM Recovery Model” you won’t see it as a choice on an exam.</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5142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Solutions Providers, Not Exam Takers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26</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5400" b="0" dirty="0">
                <a:solidFill>
                  <a:schemeClr val="tx1"/>
                </a:solidFill>
                <a:latin typeface="+mn-lt"/>
              </a:rPr>
              <a:t>Emphasis on </a:t>
            </a:r>
            <a:r>
              <a:rPr lang="en-US" sz="5400" b="0" u="sng" dirty="0">
                <a:solidFill>
                  <a:schemeClr val="tx1"/>
                </a:solidFill>
                <a:latin typeface="+mn-lt"/>
              </a:rPr>
              <a:t>broad solutions skillsets </a:t>
            </a:r>
            <a:r>
              <a:rPr lang="en-US" sz="5400" b="0" dirty="0">
                <a:solidFill>
                  <a:schemeClr val="tx1"/>
                </a:solidFill>
                <a:latin typeface="+mn-lt"/>
              </a:rPr>
              <a:t>for major certs.</a:t>
            </a:r>
          </a:p>
          <a:p>
            <a:r>
              <a:rPr lang="en-US" sz="5400" b="0" dirty="0">
                <a:solidFill>
                  <a:schemeClr val="tx1"/>
                </a:solidFill>
                <a:latin typeface="+mn-lt"/>
              </a:rPr>
              <a:t>Exams are created by SME’s.</a:t>
            </a:r>
          </a:p>
          <a:p>
            <a:endParaRPr lang="en-US" sz="5400" b="0" dirty="0">
              <a:solidFill>
                <a:schemeClr val="tx1"/>
              </a:solidFill>
              <a:latin typeface="+mn-lt"/>
            </a:endParaRPr>
          </a:p>
        </p:txBody>
      </p:sp>
    </p:spTree>
    <p:extLst>
      <p:ext uri="{BB962C8B-B14F-4D97-AF65-F5344CB8AC3E}">
        <p14:creationId xmlns:p14="http://schemas.microsoft.com/office/powerpoint/2010/main" val="320892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27</a:t>
            </a:fld>
            <a:endParaRPr lang="en-US"/>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14350" indent="-514350">
              <a:buFont typeface="+mj-lt"/>
              <a:buAutoNum type="arabicPeriod"/>
            </a:pPr>
            <a:r>
              <a:rPr lang="en-US" sz="3200" b="0" dirty="0">
                <a:solidFill>
                  <a:schemeClr val="tx1"/>
                </a:solidFill>
                <a:latin typeface="+mn-lt"/>
              </a:rPr>
              <a:t>What "</a:t>
            </a:r>
            <a:r>
              <a:rPr lang="en-US" sz="3200" dirty="0">
                <a:solidFill>
                  <a:schemeClr val="tx1"/>
                </a:solidFill>
                <a:latin typeface="+mn-lt"/>
              </a:rPr>
              <a:t>should</a:t>
            </a:r>
            <a:r>
              <a:rPr lang="en-US" sz="3200" b="0" dirty="0">
                <a:solidFill>
                  <a:schemeClr val="tx1"/>
                </a:solidFill>
                <a:latin typeface="+mn-lt"/>
              </a:rPr>
              <a:t> you use" not "could use" or "would use“</a:t>
            </a:r>
          </a:p>
          <a:p>
            <a:pPr marL="514350" indent="-514350">
              <a:buFont typeface="+mj-lt"/>
              <a:buAutoNum type="arabicPeriod"/>
            </a:pPr>
            <a:r>
              <a:rPr lang="en-US" sz="3200" b="0" dirty="0">
                <a:solidFill>
                  <a:schemeClr val="tx1"/>
                </a:solidFill>
              </a:rPr>
              <a:t>"</a:t>
            </a:r>
            <a:r>
              <a:rPr lang="en-US" sz="3200" b="0" dirty="0">
                <a:solidFill>
                  <a:schemeClr val="tx1"/>
                </a:solidFill>
                <a:latin typeface="+mn-lt"/>
              </a:rPr>
              <a:t>You </a:t>
            </a:r>
            <a:r>
              <a:rPr lang="en-US" sz="3200" dirty="0">
                <a:solidFill>
                  <a:schemeClr val="tx1"/>
                </a:solidFill>
                <a:latin typeface="+mn-lt"/>
              </a:rPr>
              <a:t>need </a:t>
            </a:r>
            <a:r>
              <a:rPr lang="en-US" sz="3200" b="0" dirty="0">
                <a:solidFill>
                  <a:schemeClr val="tx1"/>
                </a:solidFill>
                <a:latin typeface="+mn-lt"/>
              </a:rPr>
              <a:t>to</a:t>
            </a:r>
            <a:r>
              <a:rPr lang="en-US" sz="3200" b="0" dirty="0">
                <a:solidFill>
                  <a:schemeClr val="tx1"/>
                </a:solidFill>
              </a:rPr>
              <a:t>"</a:t>
            </a:r>
            <a:r>
              <a:rPr lang="en-US" sz="3200" b="0" dirty="0">
                <a:solidFill>
                  <a:schemeClr val="tx1"/>
                </a:solidFill>
                <a:latin typeface="+mn-lt"/>
              </a:rPr>
              <a:t> not </a:t>
            </a:r>
            <a:r>
              <a:rPr lang="en-US" sz="3200" b="0" dirty="0">
                <a:solidFill>
                  <a:schemeClr val="tx1"/>
                </a:solidFill>
              </a:rPr>
              <a:t>"</a:t>
            </a:r>
            <a:r>
              <a:rPr lang="en-US" sz="3200" b="0" dirty="0">
                <a:solidFill>
                  <a:schemeClr val="tx1"/>
                </a:solidFill>
                <a:latin typeface="+mn-lt"/>
              </a:rPr>
              <a:t>you must</a:t>
            </a:r>
            <a:r>
              <a:rPr lang="en-US" sz="3200" b="0" dirty="0">
                <a:solidFill>
                  <a:schemeClr val="tx1"/>
                </a:solidFill>
              </a:rPr>
              <a:t>“</a:t>
            </a:r>
            <a:endParaRPr lang="en-US" sz="3200" b="0" dirty="0">
              <a:solidFill>
                <a:schemeClr val="tx1"/>
              </a:solidFill>
              <a:latin typeface="+mn-lt"/>
            </a:endParaRP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By using</a:t>
            </a:r>
            <a:r>
              <a:rPr lang="en-US" sz="3200" b="0" dirty="0">
                <a:solidFill>
                  <a:schemeClr val="tx1"/>
                </a:solidFill>
                <a:latin typeface="+mn-lt"/>
              </a:rPr>
              <a:t>" not "using“</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Named</a:t>
            </a:r>
            <a:r>
              <a:rPr lang="en-US" sz="3200" b="0" dirty="0">
                <a:solidFill>
                  <a:schemeClr val="tx1"/>
                </a:solidFill>
                <a:latin typeface="+mn-lt"/>
              </a:rPr>
              <a:t>" not "called“</a:t>
            </a:r>
          </a:p>
          <a:p>
            <a:pPr marL="514350" indent="-514350">
              <a:buFont typeface="+mj-lt"/>
              <a:buAutoNum type="arabicPeriod"/>
            </a:pPr>
            <a:r>
              <a:rPr lang="en-US" sz="3200" b="0" dirty="0">
                <a:solidFill>
                  <a:schemeClr val="tx1"/>
                </a:solidFill>
                <a:latin typeface="+mn-lt"/>
              </a:rPr>
              <a:t>"You are </a:t>
            </a:r>
            <a:r>
              <a:rPr lang="en-US" sz="3200" dirty="0">
                <a:solidFill>
                  <a:schemeClr val="tx1"/>
                </a:solidFill>
                <a:latin typeface="+mn-lt"/>
              </a:rPr>
              <a:t>developing</a:t>
            </a:r>
            <a:r>
              <a:rPr lang="en-US" sz="3200" b="0" dirty="0">
                <a:solidFill>
                  <a:schemeClr val="tx1"/>
                </a:solidFill>
                <a:latin typeface="+mn-lt"/>
              </a:rPr>
              <a:t>" not "you are working on“</a:t>
            </a:r>
          </a:p>
          <a:p>
            <a:pPr marL="514350" indent="-514350">
              <a:buFont typeface="+mj-lt"/>
              <a:buAutoNum type="arabicPeriod"/>
            </a:pPr>
            <a:r>
              <a:rPr lang="en-US" sz="3200" b="0" dirty="0">
                <a:solidFill>
                  <a:schemeClr val="tx1"/>
                </a:solidFill>
                <a:latin typeface="+mn-lt"/>
              </a:rPr>
              <a:t>"by using the </a:t>
            </a:r>
            <a:r>
              <a:rPr lang="en-US" sz="3200" dirty="0">
                <a:solidFill>
                  <a:schemeClr val="tx1"/>
                </a:solidFill>
                <a:latin typeface="+mn-lt"/>
              </a:rPr>
              <a:t>least amount of administrative effort</a:t>
            </a:r>
            <a:r>
              <a:rPr lang="en-US" sz="3200" b="0" dirty="0">
                <a:solidFill>
                  <a:schemeClr val="tx1"/>
                </a:solidFill>
                <a:latin typeface="+mn-lt"/>
              </a:rPr>
              <a:t>" not "most efficiently" or "best” or “of course you’d do it this way”</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server that runs SQL Server</a:t>
            </a:r>
            <a:r>
              <a:rPr lang="en-US" sz="3200" b="0" dirty="0">
                <a:solidFill>
                  <a:schemeClr val="tx1"/>
                </a:solidFill>
                <a:latin typeface="+mn-lt"/>
              </a:rPr>
              <a:t>" not "running SQL“ or “SQL server”</a:t>
            </a:r>
          </a:p>
          <a:p>
            <a:pPr marL="514350" indent="-514350">
              <a:buFont typeface="+mj-lt"/>
              <a:buAutoNum type="arabicPeriod"/>
            </a:pPr>
            <a:r>
              <a:rPr lang="en-US" sz="3200" b="0" dirty="0">
                <a:solidFill>
                  <a:schemeClr val="tx1"/>
                </a:solidFill>
                <a:latin typeface="+mn-lt"/>
              </a:rPr>
              <a:t>Also, if the word/phrase doesn't translate well, don't use it.</a:t>
            </a:r>
          </a:p>
        </p:txBody>
      </p:sp>
    </p:spTree>
    <p:extLst>
      <p:ext uri="{BB962C8B-B14F-4D97-AF65-F5344CB8AC3E}">
        <p14:creationId xmlns:p14="http://schemas.microsoft.com/office/powerpoint/2010/main" val="29699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28</a:t>
            </a:fld>
            <a:endParaRPr lang="en-US"/>
          </a:p>
        </p:txBody>
      </p:sp>
      <p:sp>
        <p:nvSpPr>
          <p:cNvPr id="6" name="Title 4"/>
          <p:cNvSpPr txBox="1">
            <a:spLocks/>
          </p:cNvSpPr>
          <p:nvPr/>
        </p:nvSpPr>
        <p:spPr>
          <a:xfrm>
            <a:off x="381674" y="938677"/>
            <a:ext cx="11404942"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The word "</a:t>
            </a:r>
            <a:r>
              <a:rPr lang="en-US" sz="3200" dirty="0">
                <a:solidFill>
                  <a:schemeClr val="tx1"/>
                </a:solidFill>
                <a:latin typeface="+mn-lt"/>
              </a:rPr>
              <a:t>only</a:t>
            </a:r>
            <a:r>
              <a:rPr lang="en-US" sz="3200" b="0" dirty="0">
                <a:solidFill>
                  <a:schemeClr val="tx1"/>
                </a:solidFill>
                <a:latin typeface="+mn-lt"/>
              </a:rPr>
              <a:t>" is a pain. It must be exact. Think translation!</a:t>
            </a:r>
          </a:p>
          <a:p>
            <a:endParaRPr lang="en-US" sz="3200" b="0" dirty="0">
              <a:solidFill>
                <a:schemeClr val="tx1"/>
              </a:solidFill>
              <a:latin typeface="+mn-lt"/>
            </a:endParaRPr>
          </a:p>
          <a:p>
            <a:r>
              <a:rPr lang="en-US" sz="3200" b="0" dirty="0">
                <a:solidFill>
                  <a:schemeClr val="tx1"/>
                </a:solidFill>
                <a:latin typeface="+mn-lt"/>
              </a:rPr>
              <a:t>Tonight we are serving </a:t>
            </a:r>
            <a:r>
              <a:rPr lang="en-US" sz="3200" dirty="0">
                <a:solidFill>
                  <a:schemeClr val="tx1"/>
                </a:solidFill>
                <a:latin typeface="+mn-lt"/>
              </a:rPr>
              <a:t>enchiladas</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a:t>
            </a:r>
          </a:p>
          <a:p>
            <a:r>
              <a:rPr lang="en-US" sz="3200" b="0" dirty="0">
                <a:solidFill>
                  <a:schemeClr val="tx1"/>
                </a:solidFill>
                <a:latin typeface="+mn-lt"/>
              </a:rPr>
              <a:t>Tonight </a:t>
            </a:r>
            <a:r>
              <a:rPr lang="en-US" sz="3200" dirty="0">
                <a:solidFill>
                  <a:schemeClr val="tx1"/>
                </a:solidFill>
                <a:latin typeface="+mn-lt"/>
              </a:rPr>
              <a:t>we only </a:t>
            </a:r>
            <a:r>
              <a:rPr lang="en-US" sz="3200" b="0" dirty="0">
                <a:solidFill>
                  <a:schemeClr val="tx1"/>
                </a:solidFill>
                <a:latin typeface="+mn-lt"/>
              </a:rPr>
              <a:t>are serving enchiladas. </a:t>
            </a:r>
            <a:r>
              <a:rPr lang="en-US" sz="3200" dirty="0">
                <a:solidFill>
                  <a:schemeClr val="tx1"/>
                </a:solidFill>
                <a:latin typeface="+mn-lt"/>
              </a:rPr>
              <a:t> </a:t>
            </a:r>
            <a:endParaRPr lang="en-US" sz="3200" b="0" dirty="0">
              <a:solidFill>
                <a:schemeClr val="tx1"/>
              </a:solidFill>
              <a:latin typeface="+mn-lt"/>
            </a:endParaRPr>
          </a:p>
          <a:p>
            <a:r>
              <a:rPr lang="en-US" sz="3200" dirty="0">
                <a:solidFill>
                  <a:schemeClr val="tx1"/>
                </a:solidFill>
                <a:latin typeface="+mn-lt"/>
              </a:rPr>
              <a:t>Tonight</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we are only serving enchiladas.  </a:t>
            </a:r>
          </a:p>
          <a:p>
            <a:endParaRPr lang="en-US" sz="3200" b="0" dirty="0">
              <a:solidFill>
                <a:schemeClr val="tx1"/>
              </a:solidFill>
              <a:latin typeface="+mn-lt"/>
            </a:endParaRPr>
          </a:p>
          <a:p>
            <a:r>
              <a:rPr lang="en-US" sz="3200" b="0" dirty="0">
                <a:solidFill>
                  <a:schemeClr val="tx1"/>
                </a:solidFill>
                <a:latin typeface="+mn-lt"/>
              </a:rPr>
              <a:t>The "application </a:t>
            </a:r>
            <a:r>
              <a:rPr lang="en-US" sz="3200" dirty="0">
                <a:solidFill>
                  <a:schemeClr val="tx1"/>
                </a:solidFill>
                <a:latin typeface="+mn-lt"/>
              </a:rPr>
              <a:t>only connects </a:t>
            </a:r>
            <a:r>
              <a:rPr lang="en-US" sz="3200" b="0" dirty="0">
                <a:solidFill>
                  <a:schemeClr val="tx1"/>
                </a:solidFill>
                <a:latin typeface="+mn-lt"/>
              </a:rPr>
              <a:t>to one database”  </a:t>
            </a:r>
          </a:p>
          <a:p>
            <a:r>
              <a:rPr lang="en-US" sz="3200" b="0" dirty="0">
                <a:solidFill>
                  <a:schemeClr val="tx1"/>
                </a:solidFill>
                <a:latin typeface="+mn-lt"/>
              </a:rPr>
              <a:t>vs. </a:t>
            </a:r>
          </a:p>
          <a:p>
            <a:r>
              <a:rPr lang="en-US" sz="3200" b="0" dirty="0">
                <a:solidFill>
                  <a:schemeClr val="tx1"/>
                </a:solidFill>
                <a:latin typeface="+mn-lt"/>
              </a:rPr>
              <a:t>the "application connects to </a:t>
            </a:r>
            <a:r>
              <a:rPr lang="en-US" sz="3200" dirty="0">
                <a:solidFill>
                  <a:schemeClr val="tx1"/>
                </a:solidFill>
                <a:latin typeface="+mn-lt"/>
              </a:rPr>
              <a:t>only</a:t>
            </a:r>
            <a:r>
              <a:rPr lang="en-US" sz="3200" b="0" dirty="0">
                <a:solidFill>
                  <a:schemeClr val="tx1"/>
                </a:solidFill>
                <a:latin typeface="+mn-lt"/>
              </a:rPr>
              <a:t> </a:t>
            </a:r>
            <a:r>
              <a:rPr lang="en-US" sz="3200" dirty="0">
                <a:solidFill>
                  <a:schemeClr val="tx1"/>
                </a:solidFill>
                <a:latin typeface="+mn-lt"/>
              </a:rPr>
              <a:t>one</a:t>
            </a:r>
            <a:r>
              <a:rPr lang="en-US" sz="3200" b="0" dirty="0">
                <a:solidFill>
                  <a:schemeClr val="tx1"/>
                </a:solidFill>
                <a:latin typeface="+mn-lt"/>
              </a:rPr>
              <a:t> database” </a:t>
            </a:r>
          </a:p>
        </p:txBody>
      </p:sp>
    </p:spTree>
    <p:extLst>
      <p:ext uri="{BB962C8B-B14F-4D97-AF65-F5344CB8AC3E}">
        <p14:creationId xmlns:p14="http://schemas.microsoft.com/office/powerpoint/2010/main" val="22575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“Best Practices”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29</a:t>
            </a:fld>
            <a:endParaRPr lang="en-US"/>
          </a:p>
        </p:txBody>
      </p:sp>
      <p:sp>
        <p:nvSpPr>
          <p:cNvPr id="6" name="Title 4"/>
          <p:cNvSpPr txBox="1">
            <a:spLocks/>
          </p:cNvSpPr>
          <p:nvPr/>
        </p:nvSpPr>
        <p:spPr>
          <a:xfrm>
            <a:off x="402939"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Never assume a question is asking you for the “Best Practice.”</a:t>
            </a:r>
          </a:p>
          <a:p>
            <a:r>
              <a:rPr lang="en-US" sz="3200" b="0" dirty="0">
                <a:solidFill>
                  <a:schemeClr val="tx1"/>
                </a:solidFill>
                <a:latin typeface="+mn-lt"/>
              </a:rPr>
              <a:t>Something in the question will make the other answers wrong.</a:t>
            </a:r>
          </a:p>
          <a:p>
            <a:endParaRPr lang="en-US" sz="3200" b="0" dirty="0">
              <a:solidFill>
                <a:schemeClr val="tx1"/>
              </a:solidFill>
              <a:latin typeface="+mn-lt"/>
            </a:endParaRPr>
          </a:p>
          <a:p>
            <a:r>
              <a:rPr lang="en-US" sz="3200" dirty="0">
                <a:solidFill>
                  <a:schemeClr val="tx1"/>
                </a:solidFill>
                <a:latin typeface="+mn-lt"/>
              </a:rPr>
              <a:t>“Best Practices” are not testable </a:t>
            </a:r>
            <a:br>
              <a:rPr lang="en-US" sz="3200" dirty="0">
                <a:solidFill>
                  <a:schemeClr val="tx1"/>
                </a:solidFill>
                <a:latin typeface="+mn-lt"/>
              </a:rPr>
            </a:br>
            <a:r>
              <a:rPr lang="en-US" sz="3200" b="0" dirty="0">
                <a:solidFill>
                  <a:schemeClr val="tx1"/>
                </a:solidFill>
                <a:latin typeface="+mn-lt"/>
              </a:rPr>
              <a:t>but may be used as distractors. </a:t>
            </a:r>
          </a:p>
          <a:p>
            <a:r>
              <a:rPr lang="en-US" sz="3200" b="0" dirty="0">
                <a:solidFill>
                  <a:schemeClr val="tx1"/>
                </a:solidFill>
                <a:latin typeface="+mn-lt"/>
              </a:rPr>
              <a:t>We can’t test:</a:t>
            </a:r>
          </a:p>
          <a:p>
            <a:pPr marL="457200" indent="-457200">
              <a:buFont typeface="Arial" panose="020B0604020202020204" pitchFamily="34" charset="0"/>
              <a:buChar char="•"/>
            </a:pPr>
            <a:r>
              <a:rPr lang="en-US" sz="3200" b="0" dirty="0">
                <a:solidFill>
                  <a:schemeClr val="tx1"/>
                </a:solidFill>
                <a:latin typeface="+mn-lt"/>
              </a:rPr>
              <a:t>unenforced naming conventions or file extensions</a:t>
            </a:r>
          </a:p>
          <a:p>
            <a:pPr marL="457200" indent="-457200">
              <a:buFont typeface="Arial" panose="020B0604020202020204" pitchFamily="34" charset="0"/>
              <a:buChar char="•"/>
            </a:pPr>
            <a:r>
              <a:rPr lang="en-US" sz="3200" b="0" dirty="0">
                <a:solidFill>
                  <a:schemeClr val="tx1"/>
                </a:solidFill>
                <a:latin typeface="+mn-lt"/>
              </a:rPr>
              <a:t>generally accepted standard </a:t>
            </a:r>
          </a:p>
          <a:p>
            <a:pPr marL="457200" indent="-457200">
              <a:buFont typeface="Arial" panose="020B0604020202020204" pitchFamily="34" charset="0"/>
              <a:buChar char="•"/>
            </a:pPr>
            <a:r>
              <a:rPr lang="en-US" sz="3200" b="0" dirty="0">
                <a:solidFill>
                  <a:schemeClr val="tx1"/>
                </a:solidFill>
                <a:latin typeface="+mn-lt"/>
              </a:rPr>
              <a:t>the normal order for this </a:t>
            </a:r>
          </a:p>
          <a:p>
            <a:pPr marL="457200" indent="-457200">
              <a:buFont typeface="Arial" panose="020B0604020202020204" pitchFamily="34" charset="0"/>
              <a:buChar char="•"/>
            </a:pPr>
            <a:r>
              <a:rPr lang="en-US" sz="3200" b="0" dirty="0">
                <a:solidFill>
                  <a:schemeClr val="tx1"/>
                </a:solidFill>
                <a:latin typeface="+mn-lt"/>
              </a:rPr>
              <a:t>how it has always been done </a:t>
            </a:r>
          </a:p>
          <a:p>
            <a:pPr marL="457200" indent="-457200">
              <a:buFont typeface="Arial" panose="020B0604020202020204" pitchFamily="34" charset="0"/>
              <a:buChar char="•"/>
            </a:pPr>
            <a:r>
              <a:rPr lang="en-US" sz="3200" b="0" dirty="0">
                <a:solidFill>
                  <a:schemeClr val="tx1"/>
                </a:solidFill>
                <a:latin typeface="+mn-lt"/>
              </a:rPr>
              <a:t>“industry knowledge”</a:t>
            </a:r>
          </a:p>
        </p:txBody>
      </p:sp>
    </p:spTree>
    <p:extLst>
      <p:ext uri="{BB962C8B-B14F-4D97-AF65-F5344CB8AC3E}">
        <p14:creationId xmlns:p14="http://schemas.microsoft.com/office/powerpoint/2010/main" val="10569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57C3-12DD-4CC3-A904-95D1070CB1AD}"/>
              </a:ext>
            </a:extLst>
          </p:cNvPr>
          <p:cNvSpPr>
            <a:spLocks noGrp="1"/>
          </p:cNvSpPr>
          <p:nvPr>
            <p:ph type="title"/>
          </p:nvPr>
        </p:nvSpPr>
        <p:spPr/>
        <p:txBody>
          <a:bodyPr/>
          <a:lstStyle/>
          <a:p>
            <a:r>
              <a:rPr lang="en-US" dirty="0"/>
              <a:t>Missed PASS Summit 2019?</a:t>
            </a:r>
          </a:p>
        </p:txBody>
      </p:sp>
      <p:sp>
        <p:nvSpPr>
          <p:cNvPr id="3" name="Text Placeholder 2">
            <a:extLst>
              <a:ext uri="{FF2B5EF4-FFF2-40B4-BE49-F238E27FC236}">
                <a16:creationId xmlns:a16="http://schemas.microsoft.com/office/drawing/2014/main" id="{C6AE1106-C798-4AE1-81C0-82260F489037}"/>
              </a:ext>
            </a:extLst>
          </p:cNvPr>
          <p:cNvSpPr>
            <a:spLocks noGrp="1"/>
          </p:cNvSpPr>
          <p:nvPr>
            <p:ph type="body" sz="quarter" idx="10"/>
          </p:nvPr>
        </p:nvSpPr>
        <p:spPr>
          <a:xfrm>
            <a:off x="441859" y="2022743"/>
            <a:ext cx="11308283" cy="520700"/>
          </a:xfrm>
        </p:spPr>
        <p:txBody>
          <a:bodyPr/>
          <a:lstStyle/>
          <a:p>
            <a:r>
              <a:rPr lang="en-US" sz="4267" dirty="0"/>
              <a:t>Get the Recordings</a:t>
            </a:r>
          </a:p>
        </p:txBody>
      </p:sp>
      <p:sp>
        <p:nvSpPr>
          <p:cNvPr id="23" name="Text Placeholder 22">
            <a:extLst>
              <a:ext uri="{FF2B5EF4-FFF2-40B4-BE49-F238E27FC236}">
                <a16:creationId xmlns:a16="http://schemas.microsoft.com/office/drawing/2014/main" id="{8CEA300C-01AE-4436-9AA3-0BBC0738CCF1}"/>
              </a:ext>
            </a:extLst>
          </p:cNvPr>
          <p:cNvSpPr>
            <a:spLocks noGrp="1"/>
          </p:cNvSpPr>
          <p:nvPr>
            <p:ph type="body" sz="quarter" idx="21"/>
          </p:nvPr>
        </p:nvSpPr>
        <p:spPr>
          <a:xfrm>
            <a:off x="441859" y="3083961"/>
            <a:ext cx="7115923" cy="2907536"/>
          </a:xfrm>
        </p:spPr>
        <p:txBody>
          <a:bodyPr/>
          <a:lstStyle/>
          <a:p>
            <a:r>
              <a:rPr lang="en-US" dirty="0"/>
              <a:t>Download all PASS Summit sessions on Data Management</a:t>
            </a:r>
            <a:r>
              <a:rPr lang="en-US"/>
              <a:t>, Analytics, </a:t>
            </a:r>
            <a:r>
              <a:rPr lang="en-US" dirty="0"/>
              <a:t>or Architecture for only $399 USD</a:t>
            </a:r>
          </a:p>
          <a:p>
            <a:endParaRPr lang="en-US" dirty="0"/>
          </a:p>
          <a:p>
            <a:r>
              <a:rPr lang="en-US" dirty="0"/>
              <a:t>More options available at </a:t>
            </a:r>
            <a:r>
              <a:rPr lang="en-US" sz="3733" b="1" dirty="0"/>
              <a:t>PASSstuff.com</a:t>
            </a:r>
          </a:p>
          <a:p>
            <a:endParaRPr lang="en-US" dirty="0"/>
          </a:p>
        </p:txBody>
      </p:sp>
      <p:pic>
        <p:nvPicPr>
          <p:cNvPr id="16" name="Picture 15">
            <a:extLst>
              <a:ext uri="{FF2B5EF4-FFF2-40B4-BE49-F238E27FC236}">
                <a16:creationId xmlns:a16="http://schemas.microsoft.com/office/drawing/2014/main" id="{39999558-C0CF-437D-BB58-E1E6AC3B733E}"/>
              </a:ext>
            </a:extLst>
          </p:cNvPr>
          <p:cNvPicPr>
            <a:picLocks noChangeAspect="1"/>
          </p:cNvPicPr>
          <p:nvPr/>
        </p:nvPicPr>
        <p:blipFill rotWithShape="1">
          <a:blip r:embed="rId2">
            <a:extLst>
              <a:ext uri="{28A0092B-C50C-407E-A947-70E740481C1C}">
                <a14:useLocalDpi xmlns:a14="http://schemas.microsoft.com/office/drawing/2010/main" val="0"/>
              </a:ext>
            </a:extLst>
          </a:blip>
          <a:srcRect t="-1" b="972"/>
          <a:stretch/>
        </p:blipFill>
        <p:spPr>
          <a:xfrm>
            <a:off x="7745735" y="2543444"/>
            <a:ext cx="3402773" cy="3369677"/>
          </a:xfrm>
          <a:prstGeom prst="rect">
            <a:avLst/>
          </a:prstGeom>
          <a:ln>
            <a:solidFill>
              <a:schemeClr val="bg1"/>
            </a:solidFill>
          </a:ln>
        </p:spPr>
      </p:pic>
    </p:spTree>
    <p:extLst>
      <p:ext uri="{BB962C8B-B14F-4D97-AF65-F5344CB8AC3E}">
        <p14:creationId xmlns:p14="http://schemas.microsoft.com/office/powerpoint/2010/main" val="388935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Beta Exams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30</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You can take new cert exams for new technology for significant discounts (not free any more, more like $20).</a:t>
            </a:r>
          </a:p>
          <a:p>
            <a:endParaRPr lang="en-US" sz="3600" b="0" dirty="0">
              <a:solidFill>
                <a:schemeClr val="tx1"/>
              </a:solidFill>
              <a:latin typeface="+mn-lt"/>
            </a:endParaRPr>
          </a:p>
          <a:p>
            <a:r>
              <a:rPr lang="en-US" sz="3600" b="0" dirty="0">
                <a:solidFill>
                  <a:schemeClr val="tx1"/>
                </a:solidFill>
                <a:latin typeface="+mn-lt"/>
              </a:rPr>
              <a:t>Follow the </a:t>
            </a:r>
            <a:r>
              <a:rPr lang="en-US" sz="3600" b="0" dirty="0">
                <a:solidFill>
                  <a:schemeClr val="tx1"/>
                </a:solidFill>
                <a:latin typeface="+mn-lt"/>
                <a:hlinkClick r:id="rId3"/>
              </a:rPr>
              <a:t>Microsoft Learn Blog</a:t>
            </a:r>
            <a:r>
              <a:rPr lang="en-US" sz="3600" b="0" dirty="0">
                <a:solidFill>
                  <a:schemeClr val="tx1"/>
                </a:solidFill>
                <a:latin typeface="+mn-lt"/>
              </a:rPr>
              <a:t> for Beta announcements.</a:t>
            </a:r>
          </a:p>
          <a:p>
            <a:endParaRPr lang="en-US" sz="3600" b="0" dirty="0">
              <a:solidFill>
                <a:schemeClr val="tx1"/>
              </a:solidFill>
              <a:latin typeface="+mn-lt"/>
            </a:endParaRPr>
          </a:p>
        </p:txBody>
      </p:sp>
    </p:spTree>
    <p:extLst>
      <p:ext uri="{BB962C8B-B14F-4D97-AF65-F5344CB8AC3E}">
        <p14:creationId xmlns:p14="http://schemas.microsoft.com/office/powerpoint/2010/main" val="35513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After the exam is live</a:t>
            </a:r>
          </a:p>
        </p:txBody>
      </p:sp>
      <p:sp>
        <p:nvSpPr>
          <p:cNvPr id="3" name="Content Placeholder 2"/>
          <p:cNvSpPr>
            <a:spLocks noGrp="1"/>
          </p:cNvSpPr>
          <p:nvPr>
            <p:ph idx="1"/>
          </p:nvPr>
        </p:nvSpPr>
        <p:spPr>
          <a:xfrm>
            <a:off x="609600" y="990603"/>
            <a:ext cx="11074400" cy="5648322"/>
          </a:xfrm>
        </p:spPr>
        <p:txBody>
          <a:bodyPr>
            <a:noAutofit/>
          </a:bodyPr>
          <a:lstStyle/>
          <a:p>
            <a:r>
              <a:rPr lang="en-US" sz="4000" dirty="0"/>
              <a:t>In Beta and when the exam is live, question success and feedback is analyzed by a </a:t>
            </a:r>
            <a:r>
              <a:rPr lang="en-US" sz="4000" i="1" dirty="0"/>
              <a:t>psychometrician.</a:t>
            </a:r>
          </a:p>
          <a:p>
            <a:r>
              <a:rPr lang="en-US" sz="4000" dirty="0"/>
              <a:t>Exams can be refreshed for new/better content without changing the exam number. </a:t>
            </a:r>
          </a:p>
          <a:p>
            <a:r>
              <a:rPr lang="en-US" sz="4000" dirty="0"/>
              <a:t>New product capabilities/features often get a special focus on exams.</a:t>
            </a:r>
          </a:p>
          <a:p>
            <a:endParaRPr lang="en-US" sz="4000" i="1" dirty="0"/>
          </a:p>
        </p:txBody>
      </p:sp>
    </p:spTree>
    <p:extLst>
      <p:ext uri="{BB962C8B-B14F-4D97-AF65-F5344CB8AC3E}">
        <p14:creationId xmlns:p14="http://schemas.microsoft.com/office/powerpoint/2010/main" val="20777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Writing the Wrong Answers Is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32</a:t>
            </a:fld>
            <a:endParaRPr lang="en-US"/>
          </a:p>
        </p:txBody>
      </p:sp>
      <p:sp>
        <p:nvSpPr>
          <p:cNvPr id="6" name="Title 4"/>
          <p:cNvSpPr txBox="1">
            <a:spLocks/>
          </p:cNvSpPr>
          <p:nvPr/>
        </p:nvSpPr>
        <p:spPr>
          <a:xfrm>
            <a:off x="285981" y="849117"/>
            <a:ext cx="11518092"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If two answers seem correct, </a:t>
            </a:r>
            <a:br>
              <a:rPr lang="en-US" b="0" dirty="0">
                <a:solidFill>
                  <a:schemeClr val="tx1"/>
                </a:solidFill>
                <a:latin typeface="+mn-lt"/>
              </a:rPr>
            </a:br>
            <a:r>
              <a:rPr lang="en-US" b="0" dirty="0">
                <a:solidFill>
                  <a:schemeClr val="tx1"/>
                </a:solidFill>
                <a:latin typeface="+mn-lt"/>
              </a:rPr>
              <a:t>there IS a differentiator somewhere in the question. </a:t>
            </a:r>
          </a:p>
          <a:p>
            <a:pPr marL="571500" indent="-571500">
              <a:buFont typeface="Arial" panose="020B0604020202020204" pitchFamily="34" charset="0"/>
              <a:buChar char="•"/>
            </a:pPr>
            <a:r>
              <a:rPr lang="en-US" b="0" dirty="0">
                <a:solidFill>
                  <a:schemeClr val="tx1"/>
                </a:solidFill>
                <a:latin typeface="+mn-lt"/>
              </a:rPr>
              <a:t>Read the question carefully, note details.</a:t>
            </a:r>
          </a:p>
          <a:p>
            <a:pPr marL="571500" indent="-571500">
              <a:buFont typeface="Arial" panose="020B0604020202020204" pitchFamily="34" charset="0"/>
              <a:buChar char="•"/>
            </a:pPr>
            <a:r>
              <a:rPr lang="en-US" b="0" dirty="0">
                <a:solidFill>
                  <a:schemeClr val="tx1"/>
                </a:solidFill>
                <a:latin typeface="+mn-lt"/>
              </a:rPr>
              <a:t>At some point, the question writer introduced a </a:t>
            </a:r>
            <a:r>
              <a:rPr lang="en-US" dirty="0">
                <a:solidFill>
                  <a:schemeClr val="tx1"/>
                </a:solidFill>
                <a:latin typeface="+mn-lt"/>
              </a:rPr>
              <a:t>factor</a:t>
            </a:r>
            <a:r>
              <a:rPr lang="en-US" b="0" dirty="0">
                <a:solidFill>
                  <a:schemeClr val="tx1"/>
                </a:solidFill>
                <a:latin typeface="+mn-lt"/>
              </a:rPr>
              <a:t> in the question to make sure there is </a:t>
            </a:r>
            <a:br>
              <a:rPr lang="en-US" b="0" dirty="0">
                <a:solidFill>
                  <a:schemeClr val="tx1"/>
                </a:solidFill>
                <a:latin typeface="+mn-lt"/>
              </a:rPr>
            </a:br>
            <a:r>
              <a:rPr lang="en-US" dirty="0">
                <a:solidFill>
                  <a:schemeClr val="tx1"/>
                </a:solidFill>
                <a:latin typeface="+mn-lt"/>
              </a:rPr>
              <a:t>only one right answer </a:t>
            </a:r>
            <a:r>
              <a:rPr lang="en-US" b="0" dirty="0">
                <a:solidFill>
                  <a:schemeClr val="tx1"/>
                </a:solidFill>
                <a:latin typeface="+mn-lt"/>
              </a:rPr>
              <a:t>and all other options are 100% wrong.</a:t>
            </a:r>
          </a:p>
          <a:p>
            <a:pPr marL="571500" indent="-571500">
              <a:buFont typeface="Arial" panose="020B0604020202020204" pitchFamily="34" charset="0"/>
              <a:buChar char="•"/>
            </a:pPr>
            <a:r>
              <a:rPr lang="en-US" b="0" dirty="0">
                <a:solidFill>
                  <a:schemeClr val="tx1"/>
                </a:solidFill>
                <a:latin typeface="+mn-lt"/>
              </a:rPr>
              <a:t>Writing wrong answers is more difficult than correct!</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2705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2800767"/>
          </a:xfrm>
          <a:prstGeom prst="rect">
            <a:avLst/>
          </a:prstGeom>
          <a:noFill/>
        </p:spPr>
        <p:txBody>
          <a:bodyPr wrap="square" rtlCol="0">
            <a:spAutoFit/>
          </a:bodyPr>
          <a:lstStyle/>
          <a:p>
            <a:pPr marL="571500" indent="-571500">
              <a:buFont typeface="Arial" panose="020B0604020202020204" pitchFamily="34" charset="0"/>
              <a:buChar char="•"/>
            </a:pPr>
            <a:r>
              <a:rPr lang="en-US" sz="4400" dirty="0"/>
              <a:t>“Domain Drift” is when your question became so complicated, you end up with </a:t>
            </a:r>
            <a:br>
              <a:rPr lang="en-US" sz="4400" dirty="0"/>
            </a:br>
            <a:r>
              <a:rPr lang="en-US" sz="4400" b="1" dirty="0"/>
              <a:t>a question on a different topic. </a:t>
            </a:r>
          </a:p>
          <a:p>
            <a:endParaRPr lang="en-US" sz="4400" dirty="0"/>
          </a:p>
        </p:txBody>
      </p:sp>
    </p:spTree>
    <p:extLst>
      <p:ext uri="{BB962C8B-B14F-4D97-AF65-F5344CB8AC3E}">
        <p14:creationId xmlns:p14="http://schemas.microsoft.com/office/powerpoint/2010/main" val="152876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Question Structure</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34</a:t>
            </a:fld>
            <a:endParaRPr lang="en-US"/>
          </a:p>
        </p:txBody>
      </p:sp>
      <p:sp>
        <p:nvSpPr>
          <p:cNvPr id="6" name="Title 4"/>
          <p:cNvSpPr txBox="1">
            <a:spLocks/>
          </p:cNvSpPr>
          <p:nvPr/>
        </p:nvSpPr>
        <p:spPr>
          <a:xfrm>
            <a:off x="296613" y="839973"/>
            <a:ext cx="45479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A question will include: </a:t>
            </a:r>
          </a:p>
          <a:p>
            <a:r>
              <a:rPr lang="en-US" sz="3600" b="0" dirty="0">
                <a:solidFill>
                  <a:schemeClr val="tx1"/>
                </a:solidFill>
                <a:latin typeface="+mn-lt"/>
              </a:rPr>
              <a:t>a Technical Scenario, </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 Problem Statement and Requirements,</a:t>
            </a:r>
          </a:p>
          <a:p>
            <a:r>
              <a:rPr lang="en-US" sz="3600" b="0" dirty="0">
                <a:solidFill>
                  <a:schemeClr val="tx1"/>
                </a:solidFill>
                <a:latin typeface="+mn-lt"/>
              </a:rPr>
              <a:t> </a:t>
            </a:r>
          </a:p>
          <a:p>
            <a:r>
              <a:rPr lang="en-US" sz="3600" b="0" dirty="0">
                <a:solidFill>
                  <a:schemeClr val="tx1"/>
                </a:solidFill>
                <a:latin typeface="+mn-lt"/>
              </a:rPr>
              <a:t>a Goal Statement,</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and a Question Statement.</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p:txBody>
      </p:sp>
    </p:spTree>
    <p:extLst>
      <p:ext uri="{BB962C8B-B14F-4D97-AF65-F5344CB8AC3E}">
        <p14:creationId xmlns:p14="http://schemas.microsoft.com/office/powerpoint/2010/main" val="8796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35</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your easy multiple-choice answers become:</a:t>
            </a:r>
          </a:p>
          <a:p>
            <a:endParaRPr lang="en-US" sz="3600" b="0" dirty="0">
              <a:solidFill>
                <a:srgbClr val="C00000"/>
              </a:solidFill>
              <a:latin typeface="+mn-lt"/>
            </a:endParaRPr>
          </a:p>
          <a:p>
            <a:pPr marL="742950" indent="-742950">
              <a:buAutoNum type="alphaUcPeriod"/>
            </a:pPr>
            <a:r>
              <a:rPr lang="en-US" sz="3600" b="0" dirty="0">
                <a:solidFill>
                  <a:srgbClr val="C00000"/>
                </a:solidFill>
                <a:latin typeface="+mn-lt"/>
              </a:rPr>
              <a:t>Fork.</a:t>
            </a:r>
          </a:p>
          <a:p>
            <a:pPr marL="742950" indent="-742950">
              <a:buAutoNum type="alphaUcPeriod"/>
            </a:pPr>
            <a:r>
              <a:rPr lang="en-US" sz="3600" b="0" dirty="0">
                <a:solidFill>
                  <a:srgbClr val="C00000"/>
                </a:solidFill>
                <a:latin typeface="+mn-lt"/>
              </a:rPr>
              <a:t>Spoon.</a:t>
            </a:r>
          </a:p>
          <a:p>
            <a:pPr marL="742950" indent="-742950">
              <a:buAutoNum type="alphaUcPeriod"/>
            </a:pPr>
            <a:r>
              <a:rPr lang="en-US" sz="3600" b="0" dirty="0">
                <a:solidFill>
                  <a:srgbClr val="C00000"/>
                </a:solidFill>
                <a:latin typeface="+mn-lt"/>
              </a:rPr>
              <a:t>Knife.</a:t>
            </a:r>
          </a:p>
          <a:p>
            <a:pPr marL="742950" indent="-742950">
              <a:buAutoNum type="alphaUcPeriod"/>
            </a:pPr>
            <a:r>
              <a:rPr lang="en-US" sz="3600" b="0" dirty="0">
                <a:solidFill>
                  <a:srgbClr val="C00000"/>
                </a:solidFill>
                <a:latin typeface="+mn-lt"/>
              </a:rPr>
              <a:t>Spork.</a:t>
            </a:r>
          </a:p>
          <a:p>
            <a:pPr marL="742950" indent="-742950">
              <a:buAutoNum type="alphaUcPeriod"/>
            </a:pPr>
            <a:endParaRPr lang="en-US" sz="3600" b="0" dirty="0">
              <a:solidFill>
                <a:srgbClr val="C00000"/>
              </a:solidFill>
              <a:latin typeface="+mn-lt"/>
            </a:endParaRPr>
          </a:p>
          <a:p>
            <a:r>
              <a:rPr lang="en-US" sz="3600" b="0" dirty="0">
                <a:solidFill>
                  <a:srgbClr val="C00000"/>
                </a:solidFill>
                <a:latin typeface="+mn-lt"/>
              </a:rPr>
              <a:t>And everyone knows a knife is correct, right?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9851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36</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you can probably spread peanut butter with any of those, if you try hard enough. You cannot test “Best Practices” or “Industry Standards” for peanut butter distribution. So you change your Goal Statement.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rgbClr val="C00000"/>
                </a:solidFill>
                <a:latin typeface="+mn-lt"/>
              </a:rPr>
              <a:t>You need to choose a utensil</a:t>
            </a:r>
            <a:r>
              <a:rPr lang="en-US" sz="3600" dirty="0">
                <a:solidFill>
                  <a:srgbClr val="C00000"/>
                </a:solidFill>
                <a:latin typeface="+mn-lt"/>
              </a:rPr>
              <a:t> 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5057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37</a:t>
            </a:fld>
            <a:endParaRPr lang="en-US"/>
          </a:p>
        </p:txBody>
      </p:sp>
      <p:sp>
        <p:nvSpPr>
          <p:cNvPr id="6" name="Title 4"/>
          <p:cNvSpPr txBox="1">
            <a:spLocks/>
          </p:cNvSpPr>
          <p:nvPr/>
        </p:nvSpPr>
        <p:spPr>
          <a:xfrm>
            <a:off x="296614" y="839973"/>
            <a:ext cx="4890848"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says who?</a:t>
            </a:r>
          </a:p>
          <a:p>
            <a:r>
              <a:rPr lang="en-US" sz="3600" b="0" dirty="0">
                <a:solidFill>
                  <a:srgbClr val="C00000"/>
                </a:solidFill>
                <a:latin typeface="+mn-lt"/>
              </a:rPr>
              <a:t>Spoons and Sporks have virtually the same peanut butter delivery factors, </a:t>
            </a:r>
          </a:p>
          <a:p>
            <a:r>
              <a:rPr lang="en-US" sz="3600" b="0" dirty="0">
                <a:solidFill>
                  <a:srgbClr val="C00000"/>
                </a:solidFill>
                <a:latin typeface="+mn-lt"/>
              </a:rPr>
              <a:t>and it could be argued by some cultures that forks are the superior peanut butter-handling implements.</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chemeClr val="tx1"/>
                </a:solidFill>
                <a:latin typeface="+mn-lt"/>
              </a:rPr>
              <a:t>You need to choose a utensil </a:t>
            </a:r>
            <a:r>
              <a:rPr lang="en-US" sz="3600" dirty="0">
                <a:solidFill>
                  <a:schemeClr val="tx1"/>
                </a:solidFill>
                <a:latin typeface="+mn-lt"/>
              </a:rPr>
              <a:t>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842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38</a:t>
            </a:fld>
            <a:endParaRPr lang="en-US"/>
          </a:p>
        </p:txBody>
      </p:sp>
      <p:sp>
        <p:nvSpPr>
          <p:cNvPr id="6" name="Title 4"/>
          <p:cNvSpPr txBox="1">
            <a:spLocks/>
          </p:cNvSpPr>
          <p:nvPr/>
        </p:nvSpPr>
        <p:spPr>
          <a:xfrm>
            <a:off x="296613" y="839973"/>
            <a:ext cx="485567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 complicate your question to test the exam-takers peanut butter solutions delivery experience…</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rgbClr val="C00000"/>
                </a:solidFill>
                <a:latin typeface="+mn-lt"/>
              </a:rPr>
              <a:t>and cut the </a:t>
            </a:r>
            <a:br>
              <a:rPr lang="en-US" sz="3200" dirty="0">
                <a:solidFill>
                  <a:srgbClr val="C00000"/>
                </a:solidFill>
                <a:latin typeface="+mn-lt"/>
              </a:rPr>
            </a:br>
            <a:r>
              <a:rPr lang="en-US" sz="3200" dirty="0">
                <a:solidFill>
                  <a:srgbClr val="C00000"/>
                </a:solidFill>
                <a:latin typeface="+mn-lt"/>
              </a:rPr>
              <a:t>sandwich in half using the same utensil.</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3248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39</a:t>
            </a:fld>
            <a:endParaRPr lang="en-US"/>
          </a:p>
        </p:txBody>
      </p:sp>
      <p:sp>
        <p:nvSpPr>
          <p:cNvPr id="6" name="Title 4"/>
          <p:cNvSpPr txBox="1">
            <a:spLocks/>
          </p:cNvSpPr>
          <p:nvPr/>
        </p:nvSpPr>
        <p:spPr>
          <a:xfrm>
            <a:off x="296613" y="839973"/>
            <a:ext cx="4732587"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rgbClr val="C00000"/>
                </a:solidFill>
                <a:latin typeface="+mn-lt"/>
              </a:rPr>
              <a:t>Now spoons are definitely out. You can’t cut bread with a spoon, it’s science.</a:t>
            </a:r>
          </a:p>
          <a:p>
            <a:r>
              <a:rPr lang="en-US" sz="3300" b="0" dirty="0">
                <a:solidFill>
                  <a:srgbClr val="C00000"/>
                </a:solidFill>
                <a:latin typeface="+mn-lt"/>
              </a:rPr>
              <a:t>But sporks and forks? Those could still get the job done, as well as a knife. </a:t>
            </a:r>
          </a:p>
          <a:p>
            <a:r>
              <a:rPr lang="en-US" sz="3300" b="0" dirty="0">
                <a:solidFill>
                  <a:srgbClr val="C00000"/>
                </a:solidFill>
                <a:latin typeface="+mn-lt"/>
              </a:rPr>
              <a:t>But spork and fork are not 100% wrong (yet)! </a:t>
            </a:r>
          </a:p>
          <a:p>
            <a:r>
              <a:rPr lang="en-US" sz="3300" b="0" dirty="0">
                <a:solidFill>
                  <a:srgbClr val="C00000"/>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chemeClr val="tx1"/>
                </a:solidFill>
                <a:latin typeface="+mn-lt"/>
              </a:rPr>
              <a:t>and cut the </a:t>
            </a:r>
            <a:br>
              <a:rPr lang="en-US" sz="3200" dirty="0">
                <a:solidFill>
                  <a:schemeClr val="tx1"/>
                </a:solidFill>
                <a:latin typeface="+mn-lt"/>
              </a:rPr>
            </a:br>
            <a:r>
              <a:rPr lang="en-US" sz="3200" dirty="0">
                <a:solidFill>
                  <a:schemeClr val="tx1"/>
                </a:solidFill>
                <a:latin typeface="+mn-lt"/>
              </a:rPr>
              <a:t>sandwich in half using the same utensil. </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7554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91A1E2D-9DF4-4F83-9D90-D879C6C833D3}"/>
              </a:ext>
            </a:extLst>
          </p:cNvPr>
          <p:cNvSpPr>
            <a:spLocks noGrp="1"/>
          </p:cNvSpPr>
          <p:nvPr>
            <p:ph type="body" sz="quarter" idx="21"/>
          </p:nvPr>
        </p:nvSpPr>
        <p:spPr>
          <a:xfrm>
            <a:off x="552672" y="4170368"/>
            <a:ext cx="11172603" cy="2195227"/>
          </a:xfrm>
        </p:spPr>
        <p:txBody>
          <a:bodyPr/>
          <a:lstStyle/>
          <a:p>
            <a:pPr fontAlgn="base"/>
            <a:r>
              <a:rPr lang="en-US" sz="1867" dirty="0"/>
              <a:t>We are thrilled to say the first ever PASS Virtual Summit will be taking place this November! </a:t>
            </a:r>
          </a:p>
          <a:p>
            <a:pPr fontAlgn="base"/>
            <a:endParaRPr lang="en-US" sz="1867" dirty="0"/>
          </a:p>
          <a:p>
            <a:pPr fontAlgn="base"/>
            <a:r>
              <a:rPr lang="en-US" sz="1867" dirty="0"/>
              <a:t>We will be launching PASS Summit into a whole new world, and with that comes exciting opportunities with what we can offer you. We will go beyond simply moving sessions online to fully embracing everything a virtual environment can offer. </a:t>
            </a:r>
            <a:br>
              <a:rPr lang="en-US" sz="1867" dirty="0"/>
            </a:br>
            <a:endParaRPr lang="en-US" sz="1867" dirty="0"/>
          </a:p>
          <a:p>
            <a:pPr fontAlgn="base"/>
            <a:r>
              <a:rPr lang="en-US" sz="1867" b="1" dirty="0">
                <a:solidFill>
                  <a:srgbClr val="C00000"/>
                </a:solidFill>
              </a:rPr>
              <a:t>Find out more at PASS.org/summit</a:t>
            </a:r>
          </a:p>
        </p:txBody>
      </p:sp>
      <p:pic>
        <p:nvPicPr>
          <p:cNvPr id="3" name="Picture 2" descr="A close up of a person&#10;&#10;Description automatically generated">
            <a:extLst>
              <a:ext uri="{FF2B5EF4-FFF2-40B4-BE49-F238E27FC236}">
                <a16:creationId xmlns:a16="http://schemas.microsoft.com/office/drawing/2014/main" id="{D6612586-467F-428A-BAFC-EAC118617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99"/>
            <a:ext cx="12192000" cy="3822700"/>
          </a:xfrm>
          <a:prstGeom prst="rect">
            <a:avLst/>
          </a:prstGeom>
        </p:spPr>
      </p:pic>
    </p:spTree>
    <p:extLst>
      <p:ext uri="{BB962C8B-B14F-4D97-AF65-F5344CB8AC3E}">
        <p14:creationId xmlns:p14="http://schemas.microsoft.com/office/powerpoint/2010/main" val="2922796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40</a:t>
            </a:fld>
            <a:endParaRPr lang="en-US"/>
          </a:p>
        </p:txBody>
      </p:sp>
      <p:sp>
        <p:nvSpPr>
          <p:cNvPr id="6" name="Title 4"/>
          <p:cNvSpPr txBox="1">
            <a:spLocks/>
          </p:cNvSpPr>
          <p:nvPr/>
        </p:nvSpPr>
        <p:spPr>
          <a:xfrm>
            <a:off x="296613" y="839973"/>
            <a:ext cx="47765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chemeClr val="tx1"/>
                </a:solidFill>
                <a:latin typeface="+mn-lt"/>
              </a:rPr>
              <a:t>Now spoons are definitely out. You can’t cut bread with a spoon, it’s science.</a:t>
            </a:r>
          </a:p>
          <a:p>
            <a:r>
              <a:rPr lang="en-US" sz="3300" b="0" dirty="0">
                <a:solidFill>
                  <a:schemeClr val="tx1"/>
                </a:solidFill>
                <a:latin typeface="+mn-lt"/>
              </a:rPr>
              <a:t>But sporks and forks? Those could still get the job done, as well as a knife. </a:t>
            </a:r>
          </a:p>
          <a:p>
            <a:r>
              <a:rPr lang="en-US" sz="3300" b="0" dirty="0">
                <a:solidFill>
                  <a:schemeClr val="tx1"/>
                </a:solidFill>
                <a:latin typeface="+mn-lt"/>
              </a:rPr>
              <a:t>But spork and fork are not 100% wrong (yet)! </a:t>
            </a:r>
          </a:p>
          <a:p>
            <a:r>
              <a:rPr lang="en-US" sz="3300" b="0" dirty="0">
                <a:solidFill>
                  <a:schemeClr val="tx1"/>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rgbClr val="C00000"/>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5653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41</a:t>
            </a:fld>
            <a:endParaRPr lang="en-US"/>
          </a:p>
        </p:txBody>
      </p:sp>
      <p:sp>
        <p:nvSpPr>
          <p:cNvPr id="6" name="Title 4"/>
          <p:cNvSpPr txBox="1">
            <a:spLocks/>
          </p:cNvSpPr>
          <p:nvPr/>
        </p:nvSpPr>
        <p:spPr>
          <a:xfrm>
            <a:off x="296613" y="839973"/>
            <a:ext cx="4556741"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Boom, now Sporks are CLEARLY not allowed (for no good real-life reason, only one made up for this question). </a:t>
            </a:r>
            <a:br>
              <a:rPr lang="en-US" sz="3600" b="0" dirty="0">
                <a:solidFill>
                  <a:srgbClr val="C00000"/>
                </a:solidFill>
                <a:latin typeface="+mn-lt"/>
              </a:rPr>
            </a:br>
            <a:r>
              <a:rPr lang="en-US" sz="3600" b="0" dirty="0">
                <a:solidFill>
                  <a:srgbClr val="C00000"/>
                </a:solidFill>
                <a:latin typeface="+mn-lt"/>
              </a:rPr>
              <a:t>An answer is made 100% wrong.</a:t>
            </a:r>
          </a:p>
          <a:p>
            <a:endParaRPr lang="en-US" sz="3600" b="0" dirty="0">
              <a:solidFill>
                <a:srgbClr val="C00000"/>
              </a:solidFill>
              <a:latin typeface="+mn-lt"/>
            </a:endParaRPr>
          </a:p>
          <a:p>
            <a:r>
              <a:rPr lang="en-US" sz="3600" b="0" dirty="0">
                <a:solidFill>
                  <a:srgbClr val="C00000"/>
                </a:solidFill>
                <a:latin typeface="+mn-lt"/>
              </a:rPr>
              <a:t>But forks remain a problem…</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chemeClr val="tx1"/>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917163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42</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There’s no way you could spread creamy peanut butter with a fork, right?</a:t>
            </a:r>
          </a:p>
          <a:p>
            <a:endParaRPr lang="en-US" sz="3200" b="0" dirty="0">
              <a:solidFill>
                <a:srgbClr val="C00000"/>
              </a:solidFill>
              <a:latin typeface="+mn-lt"/>
            </a:endParaRPr>
          </a:p>
          <a:p>
            <a:r>
              <a:rPr lang="en-US" sz="3200" b="0" dirty="0">
                <a:solidFill>
                  <a:srgbClr val="C00000"/>
                </a:solidFill>
                <a:latin typeface="+mn-lt"/>
              </a:rPr>
              <a:t>Ta Da! </a:t>
            </a:r>
          </a:p>
          <a:p>
            <a:endParaRPr lang="en-US" sz="3200" b="0" dirty="0">
              <a:solidFill>
                <a:srgbClr val="C00000"/>
              </a:solidFill>
              <a:latin typeface="+mn-lt"/>
            </a:endParaRPr>
          </a:p>
          <a:p>
            <a:r>
              <a:rPr lang="en-US" sz="3200" dirty="0">
                <a:solidFill>
                  <a:srgbClr val="C00000"/>
                </a:solidFill>
                <a:latin typeface="+mn-lt"/>
              </a:rPr>
              <a:t>Sigh.</a:t>
            </a:r>
          </a:p>
          <a:p>
            <a:endParaRPr lang="en-US" sz="3200" b="0" dirty="0">
              <a:solidFill>
                <a:srgbClr val="C00000"/>
              </a:solidFill>
              <a:latin typeface="+mn-lt"/>
            </a:endParaRPr>
          </a:p>
          <a:p>
            <a:r>
              <a:rPr lang="en-US" sz="3200" b="0" dirty="0">
                <a:solidFill>
                  <a:srgbClr val="C00000"/>
                </a:solidFill>
                <a:latin typeface="+mn-lt"/>
              </a:rPr>
              <a:t>And </a:t>
            </a:r>
            <a:r>
              <a:rPr lang="en-US" sz="3200" dirty="0">
                <a:solidFill>
                  <a:srgbClr val="C00000"/>
                </a:solidFill>
                <a:latin typeface="+mn-lt"/>
              </a:rPr>
              <a:t>that’s</a:t>
            </a:r>
            <a:r>
              <a:rPr lang="en-US" sz="3200" b="0" dirty="0">
                <a:solidFill>
                  <a:srgbClr val="C00000"/>
                </a:solidFill>
                <a:latin typeface="+mn-lt"/>
              </a:rPr>
              <a:t> why cert exam questions take FOREVER to read.</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rgbClr val="C00000"/>
                </a:solidFill>
                <a:latin typeface="+mn-lt"/>
              </a:rPr>
              <a:t>creamy</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819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43</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Notice all the little details that may seem extraneous at first.</a:t>
            </a:r>
          </a:p>
          <a:p>
            <a:endParaRPr lang="en-US" sz="3200" b="0" dirty="0">
              <a:solidFill>
                <a:srgbClr val="C00000"/>
              </a:solidFill>
              <a:latin typeface="+mn-lt"/>
            </a:endParaRPr>
          </a:p>
          <a:p>
            <a:r>
              <a:rPr lang="en-US" sz="3200" b="0" dirty="0">
                <a:solidFill>
                  <a:srgbClr val="C00000"/>
                </a:solidFill>
                <a:latin typeface="+mn-lt"/>
              </a:rPr>
              <a:t>This isn’t a question about sandwiches. This isn’t really even a question about peanut butter.</a:t>
            </a:r>
          </a:p>
          <a:p>
            <a:endParaRPr lang="en-US" sz="3200" b="0" dirty="0">
              <a:solidFill>
                <a:srgbClr val="C00000"/>
              </a:solidFill>
              <a:latin typeface="+mn-lt"/>
            </a:endParaRPr>
          </a:p>
          <a:p>
            <a:r>
              <a:rPr lang="en-US" sz="3200" b="0" dirty="0">
                <a:solidFill>
                  <a:srgbClr val="C00000"/>
                </a:solidFill>
                <a:latin typeface="+mn-lt"/>
              </a:rPr>
              <a:t>It’s a question about the details of </a:t>
            </a:r>
            <a:r>
              <a:rPr lang="en-US" sz="3200" dirty="0">
                <a:solidFill>
                  <a:srgbClr val="C00000"/>
                </a:solidFill>
                <a:latin typeface="+mn-lt"/>
              </a:rPr>
              <a:t>solution selection</a:t>
            </a:r>
            <a:r>
              <a:rPr lang="en-US" sz="3200" b="0" dirty="0">
                <a:solidFill>
                  <a:srgbClr val="C00000"/>
                </a:solidFill>
                <a:latin typeface="+mn-lt"/>
              </a:rPr>
              <a: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creamy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00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4031873"/>
          </a:xfrm>
          <a:prstGeom prst="rect">
            <a:avLst/>
          </a:prstGeom>
          <a:noFill/>
        </p:spPr>
        <p:txBody>
          <a:bodyPr wrap="square" rtlCol="0">
            <a:spAutoFit/>
          </a:bodyPr>
          <a:lstStyle/>
          <a:p>
            <a:r>
              <a:rPr lang="en-US" sz="3200" dirty="0"/>
              <a:t>What did we start writing a question about?</a:t>
            </a:r>
          </a:p>
          <a:p>
            <a:endParaRPr lang="en-US" sz="3200" dirty="0"/>
          </a:p>
          <a:p>
            <a:r>
              <a:rPr lang="en-US" sz="3200" dirty="0"/>
              <a:t>	</a:t>
            </a:r>
            <a:r>
              <a:rPr lang="en-US" sz="3200" b="1" dirty="0"/>
              <a:t>Utensils</a:t>
            </a:r>
            <a:r>
              <a:rPr lang="en-US" sz="3200" dirty="0"/>
              <a:t>.</a:t>
            </a:r>
          </a:p>
          <a:p>
            <a:endParaRPr lang="en-US" sz="3200" dirty="0"/>
          </a:p>
          <a:p>
            <a:r>
              <a:rPr lang="en-US" sz="3200" dirty="0"/>
              <a:t>What did we end up writing a question about?</a:t>
            </a:r>
          </a:p>
          <a:p>
            <a:endParaRPr lang="en-US" sz="3200" dirty="0"/>
          </a:p>
          <a:p>
            <a:r>
              <a:rPr lang="en-US" sz="3200" dirty="0"/>
              <a:t>	</a:t>
            </a:r>
            <a:r>
              <a:rPr lang="en-US" sz="3200" b="1" dirty="0"/>
              <a:t>Bread geometry, peanut butter viscosity.</a:t>
            </a:r>
          </a:p>
          <a:p>
            <a:endParaRPr lang="en-US" sz="3200" dirty="0"/>
          </a:p>
        </p:txBody>
      </p:sp>
    </p:spTree>
    <p:extLst>
      <p:ext uri="{BB962C8B-B14F-4D97-AF65-F5344CB8AC3E}">
        <p14:creationId xmlns:p14="http://schemas.microsoft.com/office/powerpoint/2010/main" val="13155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it a Try</a:t>
            </a:r>
          </a:p>
        </p:txBody>
      </p:sp>
      <p:sp>
        <p:nvSpPr>
          <p:cNvPr id="5" name="TextBox 4"/>
          <p:cNvSpPr txBox="1"/>
          <p:nvPr/>
        </p:nvSpPr>
        <p:spPr>
          <a:xfrm>
            <a:off x="348216" y="1232149"/>
            <a:ext cx="9813851" cy="3416320"/>
          </a:xfrm>
          <a:prstGeom prst="rect">
            <a:avLst/>
          </a:prstGeom>
          <a:noFill/>
        </p:spPr>
        <p:txBody>
          <a:bodyPr wrap="square" rtlCol="0">
            <a:spAutoFit/>
          </a:bodyPr>
          <a:lstStyle/>
          <a:p>
            <a:r>
              <a:rPr lang="en-US" sz="7200" dirty="0"/>
              <a:t>Questions?</a:t>
            </a:r>
          </a:p>
          <a:p>
            <a:endParaRPr lang="en-US" sz="7200" dirty="0"/>
          </a:p>
          <a:p>
            <a:r>
              <a:rPr lang="en-US" sz="7200" dirty="0"/>
              <a:t>Then, Let’s give it a shot!</a:t>
            </a:r>
          </a:p>
        </p:txBody>
      </p:sp>
    </p:spTree>
    <p:extLst>
      <p:ext uri="{BB962C8B-B14F-4D97-AF65-F5344CB8AC3E}">
        <p14:creationId xmlns:p14="http://schemas.microsoft.com/office/powerpoint/2010/main" val="919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this?</a:t>
            </a:r>
          </a:p>
        </p:txBody>
      </p:sp>
      <p:sp>
        <p:nvSpPr>
          <p:cNvPr id="3" name="Content Placeholder 2"/>
          <p:cNvSpPr>
            <a:spLocks noGrp="1"/>
          </p:cNvSpPr>
          <p:nvPr>
            <p:ph idx="1"/>
          </p:nvPr>
        </p:nvSpPr>
        <p:spPr>
          <a:xfrm>
            <a:off x="609600" y="990603"/>
            <a:ext cx="10972800" cy="5305422"/>
          </a:xfrm>
        </p:spPr>
        <p:txBody>
          <a:bodyPr>
            <a:normAutofit fontScale="70000" lnSpcReduction="20000"/>
          </a:bodyPr>
          <a:lstStyle/>
          <a:p>
            <a:pPr>
              <a:lnSpc>
                <a:spcPct val="100000"/>
              </a:lnSpc>
            </a:pPr>
            <a:r>
              <a:rPr lang="en-US" sz="4000" dirty="0"/>
              <a:t>You are a member of the Council of Elrond.</a:t>
            </a:r>
          </a:p>
          <a:p>
            <a:pPr>
              <a:lnSpc>
                <a:spcPct val="100000"/>
              </a:lnSpc>
            </a:pPr>
            <a:r>
              <a:rPr lang="en-US" sz="4000" dirty="0"/>
              <a:t>You must choose someone present to bring the One Ring to Mordor. One does not simple walk into Mordor. The ring-bearer must not be desirous to use the ring to help their own kingdom. The ring-bearer must not own another of the Rings of Power. </a:t>
            </a:r>
          </a:p>
          <a:p>
            <a:pPr>
              <a:lnSpc>
                <a:spcPct val="100000"/>
              </a:lnSpc>
            </a:pPr>
            <a:r>
              <a:rPr lang="en-US" sz="4000" dirty="0"/>
              <a:t>You need to choose a ring-bearer.</a:t>
            </a:r>
          </a:p>
          <a:p>
            <a:pPr>
              <a:lnSpc>
                <a:spcPct val="100000"/>
              </a:lnSpc>
            </a:pPr>
            <a:r>
              <a:rPr lang="en-US" sz="4000" dirty="0"/>
              <a:t>Who should you choose?</a:t>
            </a:r>
          </a:p>
          <a:p>
            <a:pPr marL="0" indent="0">
              <a:lnSpc>
                <a:spcPct val="100000"/>
              </a:lnSpc>
              <a:buNone/>
            </a:pPr>
            <a:r>
              <a:rPr lang="en-US" sz="4000" dirty="0"/>
              <a:t>A. 	Smeagol</a:t>
            </a:r>
          </a:p>
          <a:p>
            <a:pPr marL="0" indent="0">
              <a:lnSpc>
                <a:spcPct val="100000"/>
              </a:lnSpc>
              <a:buNone/>
            </a:pPr>
            <a:r>
              <a:rPr lang="en-US" sz="4000" dirty="0"/>
              <a:t>B. 	Boromir of Gondor</a:t>
            </a:r>
          </a:p>
          <a:p>
            <a:pPr marL="0" indent="0">
              <a:lnSpc>
                <a:spcPct val="100000"/>
              </a:lnSpc>
              <a:buNone/>
            </a:pPr>
            <a:r>
              <a:rPr lang="en-US" sz="4000" dirty="0"/>
              <a:t>C. 	Frodo Baggins</a:t>
            </a:r>
          </a:p>
          <a:p>
            <a:pPr marL="0" indent="0">
              <a:lnSpc>
                <a:spcPct val="100000"/>
              </a:lnSpc>
              <a:buNone/>
            </a:pPr>
            <a:r>
              <a:rPr lang="en-US" sz="4000" dirty="0"/>
              <a:t>D. 	Gandalf the Grey</a:t>
            </a:r>
          </a:p>
          <a:p>
            <a:pPr>
              <a:lnSpc>
                <a:spcPct val="100000"/>
              </a:lnSpc>
            </a:pPr>
            <a:endParaRPr lang="en-US" sz="4000"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02199" y="4071208"/>
            <a:ext cx="403047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2199" y="4530159"/>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6466598" y="4839862"/>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3543671" y="2815052"/>
            <a:ext cx="680567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7152398" y="2500239"/>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2529329" y="178486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9CB43ED2-60DB-450E-BC46-D6E65A4056D6}"/>
              </a:ext>
              <a:ext uri="{C183D7F6-B498-43B3-948B-1728B52AA6E4}">
                <adec:decorative xmlns:adec="http://schemas.microsoft.com/office/drawing/2017/decorative" val="1"/>
              </a:ext>
            </a:extLst>
          </p:cNvPr>
          <p:cNvCxnSpPr>
            <a:cxnSpLocks/>
          </p:cNvCxnSpPr>
          <p:nvPr/>
        </p:nvCxnSpPr>
        <p:spPr>
          <a:xfrm flipH="1">
            <a:off x="1602199" y="5447417"/>
            <a:ext cx="408739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831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lnSpc>
                <a:spcPct val="120000"/>
              </a:lnSpc>
              <a:spcBef>
                <a:spcPts val="0"/>
              </a:spcBef>
            </a:pPr>
            <a:r>
              <a:rPr lang="en-US" dirty="0"/>
              <a:t>You are the athletic director of a university. </a:t>
            </a:r>
          </a:p>
          <a:p>
            <a:pPr>
              <a:lnSpc>
                <a:spcPct val="120000"/>
              </a:lnSpc>
              <a:spcBef>
                <a:spcPts val="0"/>
              </a:spcBef>
            </a:pPr>
            <a:r>
              <a:rPr lang="en-US" dirty="0"/>
              <a:t>The dean has instructed you to grow the athletic program. You must choose a new varsity sport that uses spherical balls. The sport must be able to sell tickets in the university’s outdoor grass turf venue to anyone.</a:t>
            </a:r>
          </a:p>
          <a:p>
            <a:pPr>
              <a:lnSpc>
                <a:spcPct val="120000"/>
              </a:lnSpc>
              <a:spcBef>
                <a:spcPts val="0"/>
              </a:spcBef>
            </a:pPr>
            <a:r>
              <a:rPr lang="en-US" dirty="0"/>
              <a:t>You need to choose a new sport program. </a:t>
            </a:r>
          </a:p>
          <a:p>
            <a:pPr>
              <a:lnSpc>
                <a:spcPct val="120000"/>
              </a:lnSpc>
              <a:spcBef>
                <a:spcPts val="0"/>
              </a:spcBef>
            </a:pPr>
            <a:r>
              <a:rPr lang="en-US" dirty="0"/>
              <a:t>What sport should you choose?</a:t>
            </a:r>
          </a:p>
          <a:p>
            <a:pPr>
              <a:lnSpc>
                <a:spcPct val="120000"/>
              </a:lnSpc>
              <a:spcBef>
                <a:spcPts val="0"/>
              </a:spcBef>
            </a:pPr>
            <a:r>
              <a:rPr lang="en-US" dirty="0"/>
              <a:t>A. 	Basketball</a:t>
            </a:r>
          </a:p>
          <a:p>
            <a:pPr>
              <a:lnSpc>
                <a:spcPct val="120000"/>
              </a:lnSpc>
              <a:spcBef>
                <a:spcPts val="0"/>
              </a:spcBef>
            </a:pPr>
            <a:r>
              <a:rPr lang="en-US" dirty="0"/>
              <a:t>B. 	Baseball</a:t>
            </a:r>
          </a:p>
          <a:p>
            <a:pPr>
              <a:lnSpc>
                <a:spcPct val="120000"/>
              </a:lnSpc>
              <a:spcBef>
                <a:spcPts val="0"/>
              </a:spcBef>
            </a:pPr>
            <a:r>
              <a:rPr lang="en-US" dirty="0"/>
              <a:t>C. 	Football</a:t>
            </a:r>
          </a:p>
          <a:p>
            <a:pPr>
              <a:lnSpc>
                <a:spcPct val="120000"/>
              </a:lnSpc>
              <a:spcBef>
                <a:spcPts val="0"/>
              </a:spcBef>
            </a:pPr>
            <a:r>
              <a:rPr lang="en-US" dirty="0"/>
              <a:t>D. 	Quidditch</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2</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24858" y="508959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flipV="1">
            <a:off x="1524859" y="4141251"/>
            <a:ext cx="2435470" cy="19006"/>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24858" y="5527922"/>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6203158" y="2382227"/>
            <a:ext cx="2224088"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10340050" y="2867645"/>
            <a:ext cx="1115189"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465671" y="2867645"/>
            <a:ext cx="1446837"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8" name="Arrow: Right 17" descr="The correct answer arrow"/>
          <p:cNvSpPr/>
          <p:nvPr/>
        </p:nvSpPr>
        <p:spPr>
          <a:xfrm rot="10800000">
            <a:off x="3434618" y="443218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5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2178"/>
            <a:ext cx="10972800" cy="4876801"/>
          </a:xfrm>
        </p:spPr>
        <p:txBody>
          <a:bodyPr>
            <a:normAutofit fontScale="85000" lnSpcReduction="10000"/>
          </a:bodyPr>
          <a:lstStyle/>
          <a:p>
            <a:pPr>
              <a:lnSpc>
                <a:spcPct val="120000"/>
              </a:lnSpc>
              <a:spcBef>
                <a:spcPts val="0"/>
              </a:spcBef>
            </a:pPr>
            <a:r>
              <a:rPr lang="en-US" sz="3200" dirty="0"/>
              <a:t>You are the reel operator of a local cinema.</a:t>
            </a:r>
          </a:p>
          <a:p>
            <a:pPr>
              <a:lnSpc>
                <a:spcPct val="120000"/>
              </a:lnSpc>
              <a:spcBef>
                <a:spcPts val="0"/>
              </a:spcBef>
            </a:pPr>
            <a:r>
              <a:rPr lang="en-US" sz="3200" dirty="0"/>
              <a:t>You must prepare a private showing of a film for a corporate event. The film must be a science fiction film featuring both alien(s) and android(s). You must not choose a film that features any raccoon(s). </a:t>
            </a:r>
          </a:p>
          <a:p>
            <a:pPr>
              <a:lnSpc>
                <a:spcPct val="120000"/>
              </a:lnSpc>
              <a:spcBef>
                <a:spcPts val="0"/>
              </a:spcBef>
            </a:pPr>
            <a:r>
              <a:rPr lang="en-US" sz="3200" dirty="0"/>
              <a:t>You need to choose a film for the screening.</a:t>
            </a:r>
          </a:p>
          <a:p>
            <a:pPr>
              <a:lnSpc>
                <a:spcPct val="120000"/>
              </a:lnSpc>
              <a:spcBef>
                <a:spcPts val="0"/>
              </a:spcBef>
            </a:pPr>
            <a:r>
              <a:rPr lang="en-US" sz="3200" dirty="0"/>
              <a:t>Which film should you screen?</a:t>
            </a:r>
            <a:br>
              <a:rPr lang="en-US" dirty="0"/>
            </a:br>
            <a:endParaRPr lang="en-US" dirty="0"/>
          </a:p>
          <a:p>
            <a:pPr>
              <a:lnSpc>
                <a:spcPct val="120000"/>
              </a:lnSpc>
              <a:spcBef>
                <a:spcPts val="0"/>
              </a:spcBef>
            </a:pPr>
            <a:r>
              <a:rPr lang="en-US" dirty="0"/>
              <a:t>A. 	Guardians of the Galaxy Vol 2</a:t>
            </a:r>
          </a:p>
          <a:p>
            <a:pPr>
              <a:lnSpc>
                <a:spcPct val="120000"/>
              </a:lnSpc>
              <a:spcBef>
                <a:spcPts val="0"/>
              </a:spcBef>
            </a:pPr>
            <a:r>
              <a:rPr lang="en-US" dirty="0"/>
              <a:t>B. 	Blade Runner</a:t>
            </a:r>
          </a:p>
          <a:p>
            <a:pPr>
              <a:lnSpc>
                <a:spcPct val="120000"/>
              </a:lnSpc>
              <a:spcBef>
                <a:spcPts val="0"/>
              </a:spcBef>
            </a:pPr>
            <a:r>
              <a:rPr lang="en-US" dirty="0"/>
              <a:t>C. 	Interstellar</a:t>
            </a:r>
          </a:p>
          <a:p>
            <a:pPr>
              <a:lnSpc>
                <a:spcPct val="120000"/>
              </a:lnSpc>
              <a:spcBef>
                <a:spcPts val="0"/>
              </a:spcBef>
            </a:pPr>
            <a:r>
              <a:rPr lang="en-US" dirty="0"/>
              <a:t>D. 	Aliens</a:t>
            </a:r>
          </a:p>
          <a:p>
            <a:pPr>
              <a:lnSpc>
                <a:spcPct val="120000"/>
              </a:lnSpc>
              <a:spcBef>
                <a:spcPts val="0"/>
              </a:spcBef>
            </a:pPr>
            <a:endParaRPr lang="en-US" dirty="0"/>
          </a:p>
        </p:txBody>
      </p: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1171" y="2783169"/>
            <a:ext cx="160108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3</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91142" y="4790023"/>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555892" y="4376597"/>
            <a:ext cx="4648138"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91142" y="5203446"/>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9016677" y="2326308"/>
            <a:ext cx="112274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9612774" y="2783169"/>
            <a:ext cx="1579945"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808876" y="5405238"/>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25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448" y="931611"/>
            <a:ext cx="10972800" cy="5459357"/>
          </a:xfrm>
        </p:spPr>
        <p:txBody>
          <a:bodyPr>
            <a:normAutofit fontScale="70000" lnSpcReduction="20000"/>
          </a:bodyPr>
          <a:lstStyle/>
          <a:p>
            <a:pPr>
              <a:lnSpc>
                <a:spcPct val="120000"/>
              </a:lnSpc>
              <a:spcBef>
                <a:spcPts val="0"/>
              </a:spcBef>
            </a:pPr>
            <a:r>
              <a:rPr lang="en-US" sz="4100" dirty="0"/>
              <a:t>You are the bartender of a local fine dining establishment.</a:t>
            </a:r>
          </a:p>
          <a:p>
            <a:pPr>
              <a:lnSpc>
                <a:spcPct val="120000"/>
              </a:lnSpc>
              <a:spcBef>
                <a:spcPts val="0"/>
              </a:spcBef>
            </a:pPr>
            <a:r>
              <a:rPr lang="en-US" sz="4100" dirty="0"/>
              <a:t>You are instructed to serve an appropriate spirit to a diner. Your establishment only serves whiskeys aged in American oak </a:t>
            </a:r>
            <a:r>
              <a:rPr lang="en-US" sz="4100" dirty="0" err="1"/>
              <a:t>barrels.The</a:t>
            </a:r>
            <a:r>
              <a:rPr lang="en-US" sz="4100" dirty="0"/>
              <a:t> diner has requested a malt whiskey from outside of Tennessee. The malt must not contain corn. </a:t>
            </a:r>
          </a:p>
          <a:p>
            <a:pPr>
              <a:lnSpc>
                <a:spcPct val="120000"/>
              </a:lnSpc>
              <a:spcBef>
                <a:spcPts val="0"/>
              </a:spcBef>
            </a:pPr>
            <a:r>
              <a:rPr lang="en-US" sz="4100" dirty="0"/>
              <a:t>You need to choose a spirit.</a:t>
            </a:r>
          </a:p>
          <a:p>
            <a:pPr>
              <a:lnSpc>
                <a:spcPct val="120000"/>
              </a:lnSpc>
              <a:spcBef>
                <a:spcPts val="0"/>
              </a:spcBef>
            </a:pPr>
            <a:r>
              <a:rPr lang="en-US" sz="4100" dirty="0"/>
              <a:t>Which spirit should you serve?</a:t>
            </a:r>
            <a:endParaRPr lang="en-US" dirty="0"/>
          </a:p>
          <a:p>
            <a:pPr marL="0" indent="0">
              <a:lnSpc>
                <a:spcPct val="120000"/>
              </a:lnSpc>
              <a:spcBef>
                <a:spcPts val="0"/>
              </a:spcBef>
              <a:buNone/>
            </a:pPr>
            <a:endParaRPr lang="en-US" dirty="0"/>
          </a:p>
          <a:p>
            <a:pPr>
              <a:lnSpc>
                <a:spcPct val="120000"/>
              </a:lnSpc>
              <a:spcBef>
                <a:spcPts val="0"/>
              </a:spcBef>
            </a:pPr>
            <a:r>
              <a:rPr lang="en-US" sz="3300" dirty="0"/>
              <a:t>A. 	Scotch Whisky</a:t>
            </a:r>
          </a:p>
          <a:p>
            <a:pPr>
              <a:lnSpc>
                <a:spcPct val="120000"/>
              </a:lnSpc>
              <a:spcBef>
                <a:spcPts val="0"/>
              </a:spcBef>
            </a:pPr>
            <a:r>
              <a:rPr lang="en-US" sz="3300" dirty="0"/>
              <a:t>B. 	Bourbon</a:t>
            </a:r>
          </a:p>
          <a:p>
            <a:pPr>
              <a:lnSpc>
                <a:spcPct val="120000"/>
              </a:lnSpc>
              <a:spcBef>
                <a:spcPts val="0"/>
              </a:spcBef>
            </a:pPr>
            <a:r>
              <a:rPr lang="en-US" sz="3300" dirty="0"/>
              <a:t>C. 	Tennessee Whiskey</a:t>
            </a:r>
          </a:p>
          <a:p>
            <a:pPr>
              <a:lnSpc>
                <a:spcPct val="120000"/>
              </a:lnSpc>
              <a:spcBef>
                <a:spcPts val="0"/>
              </a:spcBef>
            </a:pPr>
            <a:r>
              <a:rPr lang="en-US" sz="3300" dirty="0"/>
              <a:t>D. 	Cognac</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4</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19312" y="5228999"/>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470006" y="5619885"/>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19312" y="4869522"/>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2862" y="3137708"/>
            <a:ext cx="187187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328932" y="3137708"/>
            <a:ext cx="3695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70269" y="2697870"/>
            <a:ext cx="214452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25276" y="43529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4C4037-60C8-4EF1-9028-88C738B52A52}"/>
              </a:ext>
            </a:extLst>
          </p:cNvPr>
          <p:cNvSpPr/>
          <p:nvPr/>
        </p:nvSpPr>
        <p:spPr>
          <a:xfrm>
            <a:off x="5730843" y="609325"/>
            <a:ext cx="6461157" cy="588699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ext Placeholder 1">
            <a:extLst>
              <a:ext uri="{FF2B5EF4-FFF2-40B4-BE49-F238E27FC236}">
                <a16:creationId xmlns:a16="http://schemas.microsoft.com/office/drawing/2014/main" id="{05789A90-8FE5-A846-B018-A96E691FC689}"/>
              </a:ext>
            </a:extLst>
          </p:cNvPr>
          <p:cNvSpPr>
            <a:spLocks noGrp="1"/>
          </p:cNvSpPr>
          <p:nvPr>
            <p:ph type="body" sz="quarter" idx="11"/>
          </p:nvPr>
        </p:nvSpPr>
        <p:spPr>
          <a:xfrm>
            <a:off x="551552" y="1988539"/>
            <a:ext cx="4987648" cy="3994237"/>
          </a:xfrm>
        </p:spPr>
        <p:txBody>
          <a:bodyPr/>
          <a:lstStyle/>
          <a:p>
            <a:r>
              <a:rPr lang="en-US" sz="5867" dirty="0"/>
              <a:t>Thank you to our Global  Sponsors and Supporters</a:t>
            </a:r>
          </a:p>
        </p:txBody>
      </p:sp>
      <p:grpSp>
        <p:nvGrpSpPr>
          <p:cNvPr id="12" name="Group 11">
            <a:extLst>
              <a:ext uri="{FF2B5EF4-FFF2-40B4-BE49-F238E27FC236}">
                <a16:creationId xmlns:a16="http://schemas.microsoft.com/office/drawing/2014/main" id="{17461DDA-62E9-4998-955E-E68B452BF223}"/>
              </a:ext>
            </a:extLst>
          </p:cNvPr>
          <p:cNvGrpSpPr/>
          <p:nvPr/>
        </p:nvGrpSpPr>
        <p:grpSpPr>
          <a:xfrm>
            <a:off x="6096001" y="894527"/>
            <a:ext cx="4627404" cy="5601791"/>
            <a:chOff x="4559900" y="828282"/>
            <a:chExt cx="3470553" cy="4201343"/>
          </a:xfrm>
        </p:grpSpPr>
        <p:pic>
          <p:nvPicPr>
            <p:cNvPr id="3" name="Picture 2" descr="https://eastus1-mediap.svc.ms/transform/thumbnail?provider=spo&amp;inputFormat=png&amp;cs=fFNQTw&amp;docid=https%3A%2F%2Fsqlpass365-my.sharepoint.com%3A443%2F_api%2Fv2.0%2Fdrives%2Fb!foE7roR9Jkahp1eDpbuCNzsI0q0yYmNIvCrkt06UyE68uZlao4rJQZ3tymFRSPDq%2Fitems%2F01FYQCTPJPSMVC3OMFCJH2NL2K6MN5DC4W%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440&amp;height=71&amp;action=Access">
              <a:extLst>
                <a:ext uri="{FF2B5EF4-FFF2-40B4-BE49-F238E27FC236}">
                  <a16:creationId xmlns:a16="http://schemas.microsoft.com/office/drawing/2014/main" id="{1791629B-37C7-4B07-ABBE-6FD960080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9900" y="828282"/>
              <a:ext cx="3470553" cy="5600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1DD9CA24-5D60-4C70-9AE5-E7C83B94BF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246026" y="1703076"/>
              <a:ext cx="2150078" cy="2755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E1466FE-8A1E-43A2-8C8B-41D40FEB7EF6}"/>
                </a:ext>
              </a:extLst>
            </p:cNvPr>
            <p:cNvGrpSpPr/>
            <p:nvPr/>
          </p:nvGrpSpPr>
          <p:grpSpPr>
            <a:xfrm>
              <a:off x="5441587" y="2918785"/>
              <a:ext cx="1758955" cy="2110840"/>
              <a:chOff x="5402702" y="2376242"/>
              <a:chExt cx="1758955" cy="2110840"/>
            </a:xfrm>
          </p:grpSpPr>
          <p:pic>
            <p:nvPicPr>
              <p:cNvPr id="10" name="Picture 9">
                <a:extLst>
                  <a:ext uri="{FF2B5EF4-FFF2-40B4-BE49-F238E27FC236}">
                    <a16:creationId xmlns:a16="http://schemas.microsoft.com/office/drawing/2014/main" id="{64CF7DAB-2BFA-4906-8579-534482BB8A5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92629" y="2912533"/>
                <a:ext cx="1147344" cy="314152"/>
              </a:xfrm>
              <a:prstGeom prst="rect">
                <a:avLst/>
              </a:prstGeom>
            </p:spPr>
          </p:pic>
          <p:pic>
            <p:nvPicPr>
              <p:cNvPr id="11" name="Picture 12" descr="https://eastus1-mediap.svc.ms/transform/thumbnail?provider=spo&amp;inputFormat=png&amp;cs=fFNQTw&amp;docid=https%3A%2F%2Fsqlpass365-my.sharepoint.com%3A443%2F_api%2Fv2.0%2Fdrives%2Fb!foE7roR9Jkahp1eDpbuCNzsI0q0yYmNIvCrkt06UyE68uZlao4rJQZ3tymFRSPDq%2Fitems%2F01FYQCTPJC63LHZ3GD7BD2XM6MT4HCLZPK%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910&amp;height=98&amp;action=Access">
                <a:extLst>
                  <a:ext uri="{FF2B5EF4-FFF2-40B4-BE49-F238E27FC236}">
                    <a16:creationId xmlns:a16="http://schemas.microsoft.com/office/drawing/2014/main" id="{7F604818-48BB-4AC4-B0F4-E6B5FE4181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0473" y="2376242"/>
                <a:ext cx="1681184" cy="1810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CD31613-1C2D-4286-B2C9-72039F4118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3401" y="4276360"/>
                <a:ext cx="1325800" cy="210722"/>
              </a:xfrm>
              <a:prstGeom prst="rect">
                <a:avLst/>
              </a:prstGeom>
            </p:spPr>
          </p:pic>
          <p:pic>
            <p:nvPicPr>
              <p:cNvPr id="21" name="Picture 20">
                <a:extLst>
                  <a:ext uri="{FF2B5EF4-FFF2-40B4-BE49-F238E27FC236}">
                    <a16:creationId xmlns:a16="http://schemas.microsoft.com/office/drawing/2014/main" id="{A490B0D2-043F-4B2E-BFC3-8F761509CF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2702" y="3576933"/>
                <a:ext cx="1727198" cy="344292"/>
              </a:xfrm>
              <a:prstGeom prst="rect">
                <a:avLst/>
              </a:prstGeom>
            </p:spPr>
          </p:pic>
        </p:grpSp>
        <p:pic>
          <p:nvPicPr>
            <p:cNvPr id="7" name="Picture 6" descr="A picture containing drawing&#10;&#10;Description automatically generated">
              <a:extLst>
                <a:ext uri="{FF2B5EF4-FFF2-40B4-BE49-F238E27FC236}">
                  <a16:creationId xmlns:a16="http://schemas.microsoft.com/office/drawing/2014/main" id="{BAD11CFB-FE3A-4A76-9FF3-56F2B929D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78988" y="2085097"/>
              <a:ext cx="2618296" cy="687048"/>
            </a:xfrm>
            <a:prstGeom prst="rect">
              <a:avLst/>
            </a:prstGeom>
          </p:spPr>
        </p:pic>
      </p:grpSp>
    </p:spTree>
    <p:extLst>
      <p:ext uri="{BB962C8B-B14F-4D97-AF65-F5344CB8AC3E}">
        <p14:creationId xmlns:p14="http://schemas.microsoft.com/office/powerpoint/2010/main" val="36168751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3"/>
            <a:ext cx="10972800" cy="5363898"/>
          </a:xfrm>
        </p:spPr>
        <p:txBody>
          <a:bodyPr>
            <a:normAutofit fontScale="92500" lnSpcReduction="10000"/>
          </a:bodyPr>
          <a:lstStyle/>
          <a:p>
            <a:pPr>
              <a:lnSpc>
                <a:spcPct val="120000"/>
              </a:lnSpc>
              <a:spcBef>
                <a:spcPts val="0"/>
              </a:spcBef>
            </a:pPr>
            <a:r>
              <a:rPr lang="en-US" sz="3200" dirty="0"/>
              <a:t>You are the social media director for a cool hip company.</a:t>
            </a:r>
          </a:p>
          <a:p>
            <a:pPr>
              <a:lnSpc>
                <a:spcPct val="120000"/>
              </a:lnSpc>
              <a:spcBef>
                <a:spcPts val="0"/>
              </a:spcBef>
            </a:pPr>
            <a:r>
              <a:rPr lang="en-US" sz="3200" dirty="0"/>
              <a:t>Your new marketing campaign much choose a social media platform. The social media platform must be persistent online forever. The grandmother of the CEO must not be aware of the platform. The platform must not ban political ads.</a:t>
            </a:r>
          </a:p>
          <a:p>
            <a:pPr>
              <a:lnSpc>
                <a:spcPct val="120000"/>
              </a:lnSpc>
              <a:spcBef>
                <a:spcPts val="0"/>
              </a:spcBef>
            </a:pPr>
            <a:r>
              <a:rPr lang="en-US" sz="3200" dirty="0"/>
              <a:t>You need to choose a social media platform.</a:t>
            </a:r>
          </a:p>
          <a:p>
            <a:pPr>
              <a:lnSpc>
                <a:spcPct val="120000"/>
              </a:lnSpc>
              <a:spcBef>
                <a:spcPts val="0"/>
              </a:spcBef>
            </a:pPr>
            <a:r>
              <a:rPr lang="en-US" sz="3200" dirty="0"/>
              <a:t>Which platform should you choose?</a:t>
            </a:r>
          </a:p>
          <a:p>
            <a:pPr>
              <a:lnSpc>
                <a:spcPct val="120000"/>
              </a:lnSpc>
              <a:spcBef>
                <a:spcPts val="0"/>
              </a:spcBef>
            </a:pPr>
            <a:r>
              <a:rPr lang="en-US" dirty="0"/>
              <a:t>A. 	Facebook</a:t>
            </a:r>
          </a:p>
          <a:p>
            <a:pPr>
              <a:lnSpc>
                <a:spcPct val="120000"/>
              </a:lnSpc>
              <a:spcBef>
                <a:spcPts val="0"/>
              </a:spcBef>
            </a:pPr>
            <a:r>
              <a:rPr lang="en-US" dirty="0"/>
              <a:t>B. 	Twitter</a:t>
            </a:r>
          </a:p>
          <a:p>
            <a:pPr>
              <a:lnSpc>
                <a:spcPct val="120000"/>
              </a:lnSpc>
              <a:spcBef>
                <a:spcPts val="0"/>
              </a:spcBef>
            </a:pPr>
            <a:r>
              <a:rPr lang="en-US" dirty="0"/>
              <a:t>C. 	Instagram</a:t>
            </a:r>
          </a:p>
          <a:p>
            <a:pPr>
              <a:lnSpc>
                <a:spcPct val="120000"/>
              </a:lnSpc>
              <a:spcBef>
                <a:spcPts val="0"/>
              </a:spcBef>
            </a:pPr>
            <a:r>
              <a:rPr lang="en-US" dirty="0"/>
              <a:t>D. 	Snapchat</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5</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78304" y="4887048"/>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528998" y="6134242"/>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78304" y="5187418"/>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3053140" y="2983531"/>
            <a:ext cx="399326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5827907" y="3457560"/>
            <a:ext cx="3363647"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037409" y="2474925"/>
            <a:ext cx="43082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275453" y="550088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Question 6</a:t>
            </a:r>
          </a:p>
        </p:txBody>
      </p:sp>
      <p:sp>
        <p:nvSpPr>
          <p:cNvPr id="3" name="Content Placeholder 2"/>
          <p:cNvSpPr>
            <a:spLocks noGrp="1"/>
          </p:cNvSpPr>
          <p:nvPr>
            <p:ph idx="1"/>
          </p:nvPr>
        </p:nvSpPr>
        <p:spPr/>
        <p:txBody>
          <a:bodyPr>
            <a:normAutofit fontScale="92500" lnSpcReduction="20000"/>
          </a:bodyPr>
          <a:lstStyle/>
          <a:p>
            <a:pPr>
              <a:lnSpc>
                <a:spcPct val="110000"/>
              </a:lnSpc>
              <a:spcBef>
                <a:spcPts val="0"/>
              </a:spcBef>
            </a:pPr>
            <a:r>
              <a:rPr lang="en-US" sz="3200" dirty="0"/>
              <a:t>You are an astronaut looking to land on a planet in this solar system.</a:t>
            </a:r>
          </a:p>
          <a:p>
            <a:pPr>
              <a:lnSpc>
                <a:spcPct val="110000"/>
              </a:lnSpc>
              <a:spcBef>
                <a:spcPts val="0"/>
              </a:spcBef>
            </a:pPr>
            <a:r>
              <a:rPr lang="en-US" sz="3200" dirty="0"/>
              <a:t>Your new space base requires a solid surface. Your space base is equipped with a moon roof.</a:t>
            </a:r>
          </a:p>
          <a:p>
            <a:pPr>
              <a:lnSpc>
                <a:spcPct val="110000"/>
              </a:lnSpc>
              <a:spcBef>
                <a:spcPts val="0"/>
              </a:spcBef>
            </a:pPr>
            <a:r>
              <a:rPr lang="en-US" sz="3200" dirty="0"/>
              <a:t>You need to choose a location for your new space base.</a:t>
            </a:r>
          </a:p>
          <a:p>
            <a:pPr>
              <a:lnSpc>
                <a:spcPct val="110000"/>
              </a:lnSpc>
              <a:spcBef>
                <a:spcPts val="0"/>
              </a:spcBef>
            </a:pPr>
            <a:r>
              <a:rPr lang="en-US" sz="3200" dirty="0"/>
              <a:t>Which planet should you choose?</a:t>
            </a:r>
          </a:p>
          <a:p>
            <a:pPr marL="0" indent="0">
              <a:lnSpc>
                <a:spcPct val="110000"/>
              </a:lnSpc>
              <a:spcBef>
                <a:spcPts val="0"/>
              </a:spcBef>
              <a:buNone/>
            </a:pPr>
            <a:endParaRPr lang="en-US" sz="3200" u="sng" dirty="0"/>
          </a:p>
          <a:p>
            <a:pPr>
              <a:lnSpc>
                <a:spcPct val="110000"/>
              </a:lnSpc>
              <a:spcBef>
                <a:spcPts val="0"/>
              </a:spcBef>
            </a:pPr>
            <a:r>
              <a:rPr lang="en-US" sz="3200" dirty="0"/>
              <a:t>A. 	Jupiter</a:t>
            </a:r>
          </a:p>
          <a:p>
            <a:pPr>
              <a:lnSpc>
                <a:spcPct val="110000"/>
              </a:lnSpc>
              <a:spcBef>
                <a:spcPts val="0"/>
              </a:spcBef>
            </a:pPr>
            <a:r>
              <a:rPr lang="en-US" sz="3200" dirty="0"/>
              <a:t>B. 	Venus</a:t>
            </a:r>
          </a:p>
          <a:p>
            <a:pPr>
              <a:lnSpc>
                <a:spcPct val="110000"/>
              </a:lnSpc>
              <a:spcBef>
                <a:spcPts val="0"/>
              </a:spcBef>
            </a:pPr>
            <a:r>
              <a:rPr lang="en-US" sz="3200" dirty="0"/>
              <a:t>C. 	Pluto</a:t>
            </a:r>
          </a:p>
          <a:p>
            <a:pPr>
              <a:lnSpc>
                <a:spcPct val="110000"/>
              </a:lnSpc>
              <a:spcBef>
                <a:spcPts val="0"/>
              </a:spcBef>
            </a:pPr>
            <a:r>
              <a:rPr lang="en-US" sz="3200" dirty="0"/>
              <a:t>D. 	Mars</a:t>
            </a:r>
          </a:p>
          <a:p>
            <a:pPr>
              <a:lnSpc>
                <a:spcPct val="110000"/>
              </a:lnSpc>
              <a:spcBef>
                <a:spcPts val="0"/>
              </a:spcBef>
            </a:pPr>
            <a:endParaRPr lang="en-US" sz="3200"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629104" y="4105260"/>
            <a:ext cx="109504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29104" y="4928130"/>
            <a:ext cx="114584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29104" y="4536982"/>
            <a:ext cx="114584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4606725" y="2214689"/>
            <a:ext cx="395532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799636" y="2637558"/>
            <a:ext cx="202235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106856" y="1375918"/>
            <a:ext cx="190982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90624" y="518766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3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6</a:t>
            </a:r>
          </a:p>
        </p:txBody>
      </p:sp>
      <p:sp>
        <p:nvSpPr>
          <p:cNvPr id="3" name="Content Placeholder 2"/>
          <p:cNvSpPr>
            <a:spLocks noGrp="1"/>
          </p:cNvSpPr>
          <p:nvPr>
            <p:ph idx="1"/>
          </p:nvPr>
        </p:nvSpPr>
        <p:spPr>
          <a:xfrm>
            <a:off x="609600" y="990603"/>
            <a:ext cx="10972800" cy="5305422"/>
          </a:xfrm>
        </p:spPr>
        <p:txBody>
          <a:bodyPr>
            <a:normAutofit fontScale="77500" lnSpcReduction="20000"/>
          </a:bodyPr>
          <a:lstStyle/>
          <a:p>
            <a:pPr>
              <a:lnSpc>
                <a:spcPct val="120000"/>
              </a:lnSpc>
              <a:spcBef>
                <a:spcPts val="0"/>
              </a:spcBef>
            </a:pPr>
            <a:r>
              <a:rPr lang="en-US" sz="3700" dirty="0"/>
              <a:t>You are an admiral in Starfleet.</a:t>
            </a:r>
          </a:p>
          <a:p>
            <a:pPr>
              <a:lnSpc>
                <a:spcPct val="120000"/>
              </a:lnSpc>
              <a:spcBef>
                <a:spcPts val="0"/>
              </a:spcBef>
            </a:pPr>
            <a:r>
              <a:rPr lang="en-US" sz="3700" dirty="0"/>
              <a:t>Your new flagship needs a captain. You may choose any out of the ranks of captains throughout time. The captain must have never willingly cooperated with the Borg. Because of the long voyage, the captain must have no children to leave behind. The new captain must have a superior hairstyle.</a:t>
            </a:r>
          </a:p>
          <a:p>
            <a:pPr>
              <a:lnSpc>
                <a:spcPct val="120000"/>
              </a:lnSpc>
              <a:spcBef>
                <a:spcPts val="0"/>
              </a:spcBef>
            </a:pPr>
            <a:r>
              <a:rPr lang="en-US" sz="3700" dirty="0"/>
              <a:t>You need to choose a leader for your starship.</a:t>
            </a:r>
          </a:p>
          <a:p>
            <a:pPr>
              <a:lnSpc>
                <a:spcPct val="120000"/>
              </a:lnSpc>
              <a:spcBef>
                <a:spcPts val="0"/>
              </a:spcBef>
            </a:pPr>
            <a:r>
              <a:rPr lang="en-US" sz="3700" dirty="0"/>
              <a:t>Who captain should you choose?</a:t>
            </a:r>
          </a:p>
          <a:p>
            <a:pPr marL="0" indent="0">
              <a:lnSpc>
                <a:spcPct val="120000"/>
              </a:lnSpc>
              <a:spcBef>
                <a:spcPts val="0"/>
              </a:spcBef>
              <a:buNone/>
            </a:pPr>
            <a:endParaRPr lang="en-US" dirty="0"/>
          </a:p>
          <a:p>
            <a:pPr>
              <a:lnSpc>
                <a:spcPct val="120000"/>
              </a:lnSpc>
              <a:spcBef>
                <a:spcPts val="0"/>
              </a:spcBef>
            </a:pPr>
            <a:r>
              <a:rPr lang="en-US" dirty="0"/>
              <a:t>A. 	James T Kirk</a:t>
            </a:r>
          </a:p>
          <a:p>
            <a:pPr>
              <a:lnSpc>
                <a:spcPct val="120000"/>
              </a:lnSpc>
              <a:spcBef>
                <a:spcPts val="0"/>
              </a:spcBef>
            </a:pPr>
            <a:r>
              <a:rPr lang="en-US" dirty="0"/>
              <a:t>B. 	Jean-Luc Picard</a:t>
            </a:r>
          </a:p>
          <a:p>
            <a:pPr>
              <a:lnSpc>
                <a:spcPct val="120000"/>
              </a:lnSpc>
              <a:spcBef>
                <a:spcPts val="0"/>
              </a:spcBef>
            </a:pPr>
            <a:r>
              <a:rPr lang="en-US" dirty="0"/>
              <a:t>C. 	Benjamin </a:t>
            </a:r>
            <a:r>
              <a:rPr lang="en-US" dirty="0" err="1"/>
              <a:t>Sisko</a:t>
            </a:r>
            <a:endParaRPr lang="en-US" dirty="0"/>
          </a:p>
          <a:p>
            <a:pPr>
              <a:lnSpc>
                <a:spcPct val="120000"/>
              </a:lnSpc>
              <a:spcBef>
                <a:spcPts val="0"/>
              </a:spcBef>
            </a:pPr>
            <a:r>
              <a:rPr lang="en-US" dirty="0"/>
              <a:t>D. 	Kathryn </a:t>
            </a:r>
            <a:r>
              <a:rPr lang="en-US" dirty="0" err="1"/>
              <a:t>Janeway</a:t>
            </a:r>
            <a:endParaRPr lang="en-US" dirty="0"/>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35963" y="6063143"/>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638013" y="504102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59113" y="5693941"/>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786924" y="5205911"/>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798653" y="2745781"/>
            <a:ext cx="680567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4201490" y="3179111"/>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3810073" y="362751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7243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53</a:t>
            </a:fld>
            <a:endParaRPr lang="en-US" dirty="0"/>
          </a:p>
        </p:txBody>
      </p:sp>
      <p:sp>
        <p:nvSpPr>
          <p:cNvPr id="6" name="Title 4"/>
          <p:cNvSpPr txBox="1">
            <a:spLocks/>
          </p:cNvSpPr>
          <p:nvPr/>
        </p:nvSpPr>
        <p:spPr>
          <a:xfrm>
            <a:off x="446411" y="1116702"/>
            <a:ext cx="10972800"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2000" b="0" dirty="0">
                <a:solidFill>
                  <a:schemeClr val="tx1"/>
                </a:solidFill>
                <a:latin typeface="+mn-lt"/>
                <a:hlinkClick r:id="rId2"/>
              </a:rPr>
              <a:t>http://www.sqltact.com/2012/04/certification-exams-from-other-side.html</a:t>
            </a:r>
          </a:p>
          <a:p>
            <a:pPr marL="285750" indent="-285750">
              <a:buFont typeface="Arial" panose="020B0604020202020204" pitchFamily="34" charset="0"/>
              <a:buChar char="•"/>
            </a:pPr>
            <a:r>
              <a:rPr lang="en-US" sz="2000" b="0" dirty="0">
                <a:solidFill>
                  <a:schemeClr val="tx1"/>
                </a:solidFill>
                <a:latin typeface="+mn-lt"/>
                <a:hlinkClick r:id="rId2"/>
              </a:rPr>
              <a:t>http://www.sqltact.com/2016/07/training-to-do-list-for-new-dba.html</a:t>
            </a:r>
          </a:p>
          <a:p>
            <a:pPr marL="285750" indent="-285750">
              <a:buFont typeface="Arial" panose="020B0604020202020204" pitchFamily="34" charset="0"/>
              <a:buChar char="•"/>
            </a:pPr>
            <a:r>
              <a:rPr lang="en-US" sz="2000" b="0" dirty="0">
                <a:solidFill>
                  <a:schemeClr val="tx1"/>
                </a:solidFill>
                <a:latin typeface="+mn-lt"/>
                <a:hlinkClick r:id="rId2"/>
              </a:rPr>
              <a:t>https://borntolearn.mslearn.net/b/weblog/archive/2014/03/10/certification-update-sql-server-2014</a:t>
            </a: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hlinkClick r:id="rId3"/>
            </a:endParaRPr>
          </a:p>
          <a:p>
            <a:pPr marL="285750" indent="-285750">
              <a:buFont typeface="Arial" panose="020B0604020202020204" pitchFamily="34" charset="0"/>
              <a:buChar char="•"/>
            </a:pPr>
            <a:r>
              <a:rPr lang="en-US" sz="2000" b="0" dirty="0">
                <a:solidFill>
                  <a:schemeClr val="tx1"/>
                </a:solidFill>
                <a:latin typeface="+mn-lt"/>
                <a:hlinkClick r:id="rId3"/>
              </a:rPr>
              <a:t>https://mva.microsoft.com/</a:t>
            </a:r>
          </a:p>
          <a:p>
            <a:pPr marL="285750" indent="-285750">
              <a:buFont typeface="Arial" panose="020B0604020202020204" pitchFamily="34" charset="0"/>
              <a:buChar char="•"/>
            </a:pPr>
            <a:r>
              <a:rPr lang="en-US" sz="2000" b="0" dirty="0">
                <a:solidFill>
                  <a:schemeClr val="tx1"/>
                </a:solidFill>
                <a:latin typeface="+mn-lt"/>
                <a:hlinkClick r:id="rId3"/>
              </a:rPr>
              <a:t>https://www.microsoft.com/learning/en-us/exam-70-463.aspx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solidFill>
                  <a:schemeClr val="tx1"/>
                </a:solidFill>
                <a:latin typeface="+mn-lt"/>
                <a:hlinkClick r:id="rId4"/>
              </a:rPr>
              <a:t>https://www.microsoft.com/en-ca/learning/sql-certification.aspx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hlinkClick r:id="rId5"/>
              </a:rPr>
              <a:t>https://www.microsoft.com/en-us/learning/exam-98-364.aspx</a:t>
            </a:r>
            <a:endParaRPr lang="en-US" sz="2000" b="0" dirty="0"/>
          </a:p>
          <a:p>
            <a:pPr marL="285750" indent="-285750">
              <a:buFont typeface="Arial" panose="020B0604020202020204" pitchFamily="34" charset="0"/>
              <a:buChar char="•"/>
            </a:pPr>
            <a:r>
              <a:rPr lang="en-US" sz="2000" b="0" dirty="0">
                <a:hlinkClick r:id="rId6"/>
              </a:rPr>
              <a:t>https://www.microsoft.com/en-us/learning/browse-all-certifications.aspx</a:t>
            </a:r>
            <a:endParaRPr lang="en-US" sz="2000" b="0" dirty="0"/>
          </a:p>
          <a:p>
            <a:pPr marL="285750" indent="-285750">
              <a:buFont typeface="Arial" panose="020B0604020202020204" pitchFamily="34" charset="0"/>
              <a:buChar char="•"/>
            </a:pPr>
            <a:endParaRPr lang="en-US" sz="2000" dirty="0">
              <a:hlinkClick r:id="rId7"/>
            </a:endParaRPr>
          </a:p>
          <a:p>
            <a:pPr marL="285750" indent="-285750">
              <a:buFont typeface="Arial" panose="020B0604020202020204" pitchFamily="34" charset="0"/>
              <a:buChar char="•"/>
            </a:pPr>
            <a:r>
              <a:rPr lang="en-US" sz="2000" dirty="0">
                <a:hlinkClick r:id="rId7"/>
              </a:rPr>
              <a:t>Microsoft Learn Blog: https://techcommunity.microsoft.com/t5/microsoft-learn-blog/</a:t>
            </a:r>
            <a:endParaRPr lang="en-US" sz="2000" b="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0975C-EFA8-DF42-8906-4B73E8DD02FC}"/>
              </a:ext>
            </a:extLst>
          </p:cNvPr>
          <p:cNvSpPr>
            <a:spLocks noGrp="1"/>
          </p:cNvSpPr>
          <p:nvPr>
            <p:ph type="title"/>
          </p:nvPr>
        </p:nvSpPr>
        <p:spPr>
          <a:xfrm>
            <a:off x="0" y="339636"/>
            <a:ext cx="12192000" cy="2566241"/>
          </a:xfrm>
        </p:spPr>
        <p:txBody>
          <a:bodyPr anchor="t">
            <a:normAutofit/>
          </a:bodyPr>
          <a:lstStyle/>
          <a:p>
            <a:pPr algn="ctr">
              <a:spcBef>
                <a:spcPts val="600"/>
              </a:spcBef>
              <a:spcAft>
                <a:spcPts val="600"/>
              </a:spcAft>
            </a:pPr>
            <a:r>
              <a:rPr lang="en-US" sz="4000" dirty="0"/>
              <a:t>Thank You to our Global SQLSaturday Sponsors</a:t>
            </a:r>
          </a:p>
        </p:txBody>
      </p:sp>
      <p:pic>
        <p:nvPicPr>
          <p:cNvPr id="1026" name="Picture 2" descr="https://eastus1-mediap.svc.ms/transform/thumbnail?provider=spo&amp;inputFormat=png&amp;cs=fFNQTw&amp;docid=https%3A%2F%2Fsqlpass365-my.sharepoint.com%3A443%2F_api%2Fv2.0%2Fdrives%2Fb!foE7roR9Jkahp1eDpbuCNzsI0q0yYmNIvCrkt06UyE68uZlao4rJQZ3tymFRSPDq%2Fitems%2F01FYQCTPJPSMVC3OMFCJH2NL2K6MN5DC4W%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440&amp;height=71&amp;action=Access">
            <a:extLst>
              <a:ext uri="{FF2B5EF4-FFF2-40B4-BE49-F238E27FC236}">
                <a16:creationId xmlns:a16="http://schemas.microsoft.com/office/drawing/2014/main" id="{0291E54C-5F57-4F79-97CB-E98502596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4183" y="1483973"/>
            <a:ext cx="4627404" cy="74669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D5AFCB54-D0DD-4B05-84AA-4D6CE5BB1604}"/>
              </a:ext>
            </a:extLst>
          </p:cNvPr>
          <p:cNvGrpSpPr/>
          <p:nvPr/>
        </p:nvGrpSpPr>
        <p:grpSpPr>
          <a:xfrm>
            <a:off x="2688126" y="2900430"/>
            <a:ext cx="6599519" cy="3180092"/>
            <a:chOff x="2688126" y="2900429"/>
            <a:chExt cx="6599518" cy="3180092"/>
          </a:xfrm>
        </p:grpSpPr>
        <p:grpSp>
          <p:nvGrpSpPr>
            <p:cNvPr id="9" name="Group 8">
              <a:extLst>
                <a:ext uri="{FF2B5EF4-FFF2-40B4-BE49-F238E27FC236}">
                  <a16:creationId xmlns:a16="http://schemas.microsoft.com/office/drawing/2014/main" id="{C76206D1-04AD-43D8-A5EA-56CD63966D5E}"/>
                </a:ext>
              </a:extLst>
            </p:cNvPr>
            <p:cNvGrpSpPr/>
            <p:nvPr/>
          </p:nvGrpSpPr>
          <p:grpSpPr>
            <a:xfrm>
              <a:off x="2688126" y="2900429"/>
              <a:ext cx="2241579" cy="3128240"/>
              <a:chOff x="2688126" y="2900429"/>
              <a:chExt cx="2241579" cy="3128240"/>
            </a:xfrm>
          </p:grpSpPr>
          <p:pic>
            <p:nvPicPr>
              <p:cNvPr id="6" name="Picture 5">
                <a:extLst>
                  <a:ext uri="{FF2B5EF4-FFF2-40B4-BE49-F238E27FC236}">
                    <a16:creationId xmlns:a16="http://schemas.microsoft.com/office/drawing/2014/main" id="{82334BC9-50B9-2D46-8F8F-BA6FDE6AE64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17017" y="2900429"/>
                <a:ext cx="1783796" cy="488420"/>
              </a:xfrm>
              <a:prstGeom prst="rect">
                <a:avLst/>
              </a:prstGeom>
            </p:spPr>
          </p:pic>
          <p:pic>
            <p:nvPicPr>
              <p:cNvPr id="1036" name="Picture 12" descr="https://eastus1-mediap.svc.ms/transform/thumbnail?provider=spo&amp;inputFormat=png&amp;cs=fFNQTw&amp;docid=https%3A%2F%2Fsqlpass365-my.sharepoint.com%3A443%2F_api%2Fv2.0%2Fdrives%2Fb!foE7roR9Jkahp1eDpbuCNzsI0q0yYmNIvCrkt06UyE68uZlao4rJQZ3tymFRSPDq%2Fitems%2F01FYQCTPJC63LHZ3GD7BD2XM6MT4HCLZPK%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910&amp;height=98&amp;action=Access">
                <a:extLst>
                  <a:ext uri="{FF2B5EF4-FFF2-40B4-BE49-F238E27FC236}">
                    <a16:creationId xmlns:a16="http://schemas.microsoft.com/office/drawing/2014/main" id="{514D55DE-709C-49C6-84DF-6AAAA00B200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88126" y="5787268"/>
                <a:ext cx="2241579" cy="2414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949894B-EB94-4D76-A1FC-6C61E2B64CBE}"/>
                  </a:ext>
                </a:extLst>
              </p:cNvPr>
              <p:cNvPicPr>
                <a:picLocks noChangeAspect="1"/>
              </p:cNvPicPr>
              <p:nvPr/>
            </p:nvPicPr>
            <p:blipFill>
              <a:blip r:embed="rId5"/>
              <a:stretch>
                <a:fillRect/>
              </a:stretch>
            </p:blipFill>
            <p:spPr>
              <a:xfrm>
                <a:off x="2726370" y="4185322"/>
                <a:ext cx="2165090" cy="682804"/>
              </a:xfrm>
              <a:prstGeom prst="rect">
                <a:avLst/>
              </a:prstGeom>
            </p:spPr>
          </p:pic>
        </p:grpSp>
        <p:grpSp>
          <p:nvGrpSpPr>
            <p:cNvPr id="11" name="Group 10">
              <a:extLst>
                <a:ext uri="{FF2B5EF4-FFF2-40B4-BE49-F238E27FC236}">
                  <a16:creationId xmlns:a16="http://schemas.microsoft.com/office/drawing/2014/main" id="{D0BFF765-6136-4591-AE19-3D3C3695892A}"/>
                </a:ext>
              </a:extLst>
            </p:cNvPr>
            <p:cNvGrpSpPr/>
            <p:nvPr/>
          </p:nvGrpSpPr>
          <p:grpSpPr>
            <a:xfrm>
              <a:off x="6420874" y="2978334"/>
              <a:ext cx="2866770" cy="3102187"/>
              <a:chOff x="6420874" y="2978334"/>
              <a:chExt cx="2866770" cy="3102187"/>
            </a:xfrm>
          </p:grpSpPr>
          <p:pic>
            <p:nvPicPr>
              <p:cNvPr id="8" name="Picture 7">
                <a:extLst>
                  <a:ext uri="{FF2B5EF4-FFF2-40B4-BE49-F238E27FC236}">
                    <a16:creationId xmlns:a16="http://schemas.microsoft.com/office/drawing/2014/main" id="{E5EC7415-000E-C64F-9C86-3A1888B6FFE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33469" y="5543174"/>
                <a:ext cx="2241581" cy="537347"/>
              </a:xfrm>
              <a:prstGeom prst="rect">
                <a:avLst/>
              </a:prstGeom>
            </p:spPr>
          </p:pic>
          <p:pic>
            <p:nvPicPr>
              <p:cNvPr id="1034" name="Picture 10">
                <a:extLst>
                  <a:ext uri="{FF2B5EF4-FFF2-40B4-BE49-F238E27FC236}">
                    <a16:creationId xmlns:a16="http://schemas.microsoft.com/office/drawing/2014/main" id="{A6D22DBF-A179-41EA-A7AB-1FFCC6B7272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6420874" y="2978334"/>
                <a:ext cx="2866770" cy="3674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084536A-5919-4ECD-A8A4-62FD29B63D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88003" y="4185322"/>
                <a:ext cx="2532512" cy="506503"/>
              </a:xfrm>
              <a:prstGeom prst="rect">
                <a:avLst/>
              </a:prstGeom>
            </p:spPr>
          </p:pic>
        </p:grpSp>
      </p:grpSp>
    </p:spTree>
    <p:extLst>
      <p:ext uri="{BB962C8B-B14F-4D97-AF65-F5344CB8AC3E}">
        <p14:creationId xmlns:p14="http://schemas.microsoft.com/office/powerpoint/2010/main" val="888342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61059" y="2723573"/>
            <a:ext cx="10839450" cy="3570288"/>
          </a:xfrm>
          <a:prstGeom prst="rect">
            <a:avLst/>
          </a:prstGeom>
        </p:spPr>
        <p:txBody>
          <a:bodyPr/>
          <a:lstStyle/>
          <a:p>
            <a:r>
              <a:rPr lang="en-US" sz="3600" dirty="0">
                <a:solidFill>
                  <a:schemeClr val="accent1"/>
                </a:solidFill>
              </a:rPr>
              <a:t>This event was sponsored by Microsoft</a:t>
            </a:r>
            <a:br>
              <a:rPr lang="en-US" sz="3600" dirty="0">
                <a:solidFill>
                  <a:schemeClr val="accent1"/>
                </a:solidFill>
              </a:rPr>
            </a:br>
            <a:br>
              <a:rPr lang="en-US" sz="3600" dirty="0">
                <a:solidFill>
                  <a:schemeClr val="accent1"/>
                </a:solidFill>
              </a:rPr>
            </a:br>
            <a:br>
              <a:rPr lang="en-US" sz="3600" dirty="0">
                <a:solidFill>
                  <a:schemeClr val="accent1"/>
                </a:solidFill>
              </a:rPr>
            </a:br>
            <a:r>
              <a:rPr lang="en-US" sz="3600" dirty="0">
                <a:solidFill>
                  <a:schemeClr val="accent1"/>
                </a:solidFill>
              </a:rPr>
              <a:t>Learn more about SQL Server 2019 today:</a:t>
            </a:r>
            <a:br>
              <a:rPr lang="en-US" sz="3600" dirty="0">
                <a:solidFill>
                  <a:schemeClr val="accent2"/>
                </a:solidFill>
              </a:rPr>
            </a:br>
            <a:r>
              <a:rPr lang="en-US" sz="3600" dirty="0">
                <a:solidFill>
                  <a:schemeClr val="accent2"/>
                </a:solidFill>
              </a:rPr>
              <a:t>	-Get free training: </a:t>
            </a:r>
            <a:r>
              <a:rPr lang="en-US" sz="3600" dirty="0">
                <a:solidFill>
                  <a:schemeClr val="accent2"/>
                </a:solidFill>
                <a:hlinkClick r:id="rId3"/>
              </a:rPr>
              <a:t>aka.ms/sqlworkshops</a:t>
            </a:r>
            <a:r>
              <a:rPr lang="en-US" sz="3600" dirty="0">
                <a:solidFill>
                  <a:schemeClr val="accent2"/>
                </a:solidFill>
              </a:rPr>
              <a:t> </a:t>
            </a:r>
            <a:br>
              <a:rPr lang="en-US" sz="3600" dirty="0">
                <a:solidFill>
                  <a:schemeClr val="accent2"/>
                </a:solidFill>
              </a:rPr>
            </a:br>
            <a:r>
              <a:rPr lang="en-US" sz="3600" dirty="0">
                <a:solidFill>
                  <a:schemeClr val="accent2"/>
                </a:solidFill>
              </a:rPr>
              <a:t>	-Download the SQL19 eBook: </a:t>
            </a:r>
            <a:r>
              <a:rPr lang="en-US" sz="3600" dirty="0">
                <a:solidFill>
                  <a:schemeClr val="accent2"/>
                </a:solidFill>
                <a:hlinkClick r:id="rId4"/>
              </a:rPr>
              <a:t>aka.ms/sql19_ebook</a:t>
            </a:r>
            <a:endParaRPr lang="en-US" sz="3600" dirty="0">
              <a:solidFill>
                <a:schemeClr val="accent2"/>
              </a:solidFill>
            </a:endParaRPr>
          </a:p>
        </p:txBody>
      </p:sp>
    </p:spTree>
    <p:extLst>
      <p:ext uri="{BB962C8B-B14F-4D97-AF65-F5344CB8AC3E}">
        <p14:creationId xmlns:p14="http://schemas.microsoft.com/office/powerpoint/2010/main" val="1128700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668264" y="4629790"/>
            <a:ext cx="8035899" cy="604977"/>
          </a:xfrm>
        </p:spPr>
        <p:txBody>
          <a:bodyPr/>
          <a:lstStyle/>
          <a:p>
            <a:r>
              <a:rPr lang="en-US" sz="2667" dirty="0">
                <a:latin typeface="Roboto" panose="02000000000000000000" pitchFamily="2" charset="0"/>
                <a:ea typeface="Roboto" panose="02000000000000000000" pitchFamily="2" charset="0"/>
              </a:rPr>
              <a:t>Gain exam insights, the best prep strategies, and test-taking strategies from a veteran exam writer</a:t>
            </a:r>
          </a:p>
          <a:p>
            <a:endParaRPr lang="en-US" sz="2667" dirty="0">
              <a:latin typeface="Roboto" panose="02000000000000000000" pitchFamily="2" charset="0"/>
              <a:ea typeface="Roboto" panose="02000000000000000000" pitchFamily="2" charset="0"/>
            </a:endParaRPr>
          </a:p>
        </p:txBody>
      </p:sp>
      <p:sp>
        <p:nvSpPr>
          <p:cNvPr id="3" name="Text Placeholder 2"/>
          <p:cNvSpPr>
            <a:spLocks noGrp="1"/>
          </p:cNvSpPr>
          <p:nvPr>
            <p:ph type="body" sz="quarter" idx="10"/>
          </p:nvPr>
        </p:nvSpPr>
        <p:spPr/>
        <p:txBody>
          <a:bodyPr/>
          <a:lstStyle/>
          <a:p>
            <a:pPr lvl="0"/>
            <a:r>
              <a:rPr lang="en-US" dirty="0">
                <a:latin typeface="Roboto" panose="02000000000000000000" pitchFamily="2" charset="0"/>
                <a:ea typeface="Roboto" panose="02000000000000000000" pitchFamily="2" charset="0"/>
              </a:rPr>
              <a:t>William Assaf, Principal Consultant</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p:txBody>
      </p:sp>
      <p:sp>
        <p:nvSpPr>
          <p:cNvPr id="4" name="Text Placeholder 3"/>
          <p:cNvSpPr>
            <a:spLocks noGrp="1"/>
          </p:cNvSpPr>
          <p:nvPr>
            <p:ph type="body" sz="quarter" idx="11"/>
          </p:nvPr>
        </p:nvSpPr>
        <p:spPr>
          <a:xfrm>
            <a:off x="668106" y="1781910"/>
            <a:ext cx="9008330" cy="1991438"/>
          </a:xfrm>
        </p:spPr>
        <p:txBody>
          <a:bodyPr/>
          <a:lstStyle/>
          <a:p>
            <a:r>
              <a:rPr lang="en-US" dirty="0"/>
              <a:t>Certification Exams Inside Out</a:t>
            </a:r>
          </a:p>
          <a:p>
            <a:r>
              <a:rPr lang="en-US" b="1" dirty="0">
                <a:latin typeface="Roboto" panose="02000000000000000000" pitchFamily="2" charset="0"/>
                <a:ea typeface="Roboto" panose="02000000000000000000" pitchFamily="2" charset="0"/>
              </a:rPr>
              <a:t>Think Like a Certification Exam</a:t>
            </a:r>
          </a:p>
          <a:p>
            <a:endParaRPr lang="en-US" b="1" dirty="0">
              <a:latin typeface="Roboto" panose="02000000000000000000" pitchFamily="2" charset="0"/>
              <a:ea typeface="Roboto" panose="02000000000000000000" pitchFamily="2" charset="0"/>
            </a:endParaRPr>
          </a:p>
          <a:p>
            <a:r>
              <a:rPr lang="en-US" sz="4000" b="1" dirty="0" err="1">
                <a:latin typeface="Roboto" panose="02000000000000000000" pitchFamily="2" charset="0"/>
                <a:ea typeface="Roboto" panose="02000000000000000000" pitchFamily="2" charset="0"/>
              </a:rPr>
              <a:t>SQLSat</a:t>
            </a:r>
            <a:r>
              <a:rPr lang="en-US" sz="4000" b="1" dirty="0">
                <a:latin typeface="Roboto" panose="02000000000000000000" pitchFamily="2" charset="0"/>
                <a:ea typeface="Roboto" panose="02000000000000000000" pitchFamily="2" charset="0"/>
              </a:rPr>
              <a:t> Auckland 2020</a:t>
            </a:r>
            <a:br>
              <a:rPr lang="en-US" sz="4000" b="1" dirty="0">
                <a:latin typeface="Roboto" panose="02000000000000000000" pitchFamily="2" charset="0"/>
                <a:ea typeface="Roboto" panose="02000000000000000000" pitchFamily="2" charset="0"/>
              </a:rPr>
            </a:br>
            <a:r>
              <a:rPr lang="en-US" sz="4000" b="1" dirty="0">
                <a:latin typeface="Roboto" panose="02000000000000000000" pitchFamily="2" charset="0"/>
                <a:ea typeface="Roboto" panose="02000000000000000000" pitchFamily="2" charset="0"/>
              </a:rPr>
              <a:t>#</a:t>
            </a:r>
            <a:r>
              <a:rPr lang="en-US" sz="4000" b="1" dirty="0" err="1">
                <a:latin typeface="Roboto" panose="02000000000000000000" pitchFamily="2" charset="0"/>
                <a:ea typeface="Roboto" panose="02000000000000000000" pitchFamily="2" charset="0"/>
              </a:rPr>
              <a:t>SQLSatAuckland</a:t>
            </a:r>
            <a:endParaRPr lang="en-US" sz="3200"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525" y="2989335"/>
            <a:ext cx="4331368" cy="627904"/>
          </a:xfrm>
        </p:spPr>
        <p:txBody>
          <a:bodyPr/>
          <a:lstStyle/>
          <a:p>
            <a:r>
              <a:rPr lang="en-US" sz="4800" dirty="0">
                <a:latin typeface="Roboto" panose="02000000000000000000" pitchFamily="2" charset="0"/>
                <a:ea typeface="Roboto" panose="02000000000000000000" pitchFamily="2" charset="0"/>
              </a:rPr>
              <a:t>William Assaf</a:t>
            </a:r>
          </a:p>
        </p:txBody>
      </p:sp>
      <p:sp>
        <p:nvSpPr>
          <p:cNvPr id="45" name="Text Placeholder 44"/>
          <p:cNvSpPr>
            <a:spLocks noGrp="1"/>
          </p:cNvSpPr>
          <p:nvPr>
            <p:ph type="body" sz="quarter" idx="10"/>
          </p:nvPr>
        </p:nvSpPr>
        <p:spPr>
          <a:xfrm>
            <a:off x="664755" y="3608008"/>
            <a:ext cx="5228045" cy="540913"/>
          </a:xfrm>
        </p:spPr>
        <p:txBody>
          <a:bodyPr/>
          <a:lstStyle/>
          <a:p>
            <a:r>
              <a:rPr lang="en-US" sz="2400" dirty="0">
                <a:latin typeface="Roboto" panose="02000000000000000000" pitchFamily="2" charset="0"/>
                <a:ea typeface="Roboto" panose="02000000000000000000" pitchFamily="2" charset="0"/>
              </a:rPr>
              <a:t>Principal Consultant, Sparkhound</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2" name="Text Placeholder 151"/>
          <p:cNvSpPr>
            <a:spLocks noGrp="1"/>
          </p:cNvSpPr>
          <p:nvPr>
            <p:ph type="body" sz="quarter" idx="13"/>
          </p:nvPr>
        </p:nvSpPr>
        <p:spPr>
          <a:xfrm>
            <a:off x="7493002" y="1319715"/>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Principal Consultant,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Microsoft MVP Data Platform</a:t>
            </a:r>
          </a:p>
        </p:txBody>
      </p:sp>
      <p:sp>
        <p:nvSpPr>
          <p:cNvPr id="154" name="Text Placeholder 153"/>
          <p:cNvSpPr>
            <a:spLocks noGrp="1"/>
          </p:cNvSpPr>
          <p:nvPr>
            <p:ph type="body" sz="quarter" idx="15"/>
          </p:nvPr>
        </p:nvSpPr>
        <p:spPr>
          <a:xfrm>
            <a:off x="7493002" y="2813391"/>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SQLPASS Regional Mentor, </a:t>
            </a:r>
            <a:r>
              <a:rPr lang="en-US" sz="2400" dirty="0" err="1">
                <a:solidFill>
                  <a:schemeClr val="tx1"/>
                </a:solidFill>
                <a:latin typeface="Roboto" panose="02000000000000000000" pitchFamily="2" charset="0"/>
                <a:ea typeface="Roboto" panose="02000000000000000000" pitchFamily="2" charset="0"/>
              </a:rPr>
              <a:t>SQLSat</a:t>
            </a:r>
            <a:r>
              <a:rPr lang="en-US" sz="2400" dirty="0">
                <a:solidFill>
                  <a:schemeClr val="tx1"/>
                </a:solidFill>
                <a:latin typeface="Roboto" panose="02000000000000000000" pitchFamily="2" charset="0"/>
                <a:ea typeface="Roboto" panose="02000000000000000000" pitchFamily="2" charset="0"/>
              </a:rPr>
              <a:t> and UG Co-Organizer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in Baton Rouge, La., USA.</a:t>
            </a:r>
          </a:p>
        </p:txBody>
      </p:sp>
      <p:sp>
        <p:nvSpPr>
          <p:cNvPr id="156" name="Text Placeholder 155"/>
          <p:cNvSpPr>
            <a:spLocks noGrp="1"/>
          </p:cNvSpPr>
          <p:nvPr>
            <p:ph type="body" sz="quarter" idx="17"/>
          </p:nvPr>
        </p:nvSpPr>
        <p:spPr>
          <a:xfrm>
            <a:off x="7493002" y="4285019"/>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Co-author, Microsoft Press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SQL Server Administration Inside Out 2017 and 2019.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85197" y="4700409"/>
            <a:ext cx="4326604" cy="349251"/>
          </a:xfrm>
        </p:spPr>
        <p:txBody>
          <a:bodyPr/>
          <a:lstStyle/>
          <a:p>
            <a:r>
              <a:rPr lang="en-US" sz="2000" dirty="0">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338" y="5158385"/>
            <a:ext cx="4733317" cy="349251"/>
          </a:xfrm>
        </p:spPr>
        <p:txBody>
          <a:bodyPr/>
          <a:lstStyle/>
          <a:p>
            <a:r>
              <a:rPr lang="en-US" sz="2000" dirty="0">
                <a:latin typeface="Roboto" panose="02000000000000000000" pitchFamily="2" charset="0"/>
                <a:ea typeface="Roboto" panose="02000000000000000000" pitchFamily="2" charset="0"/>
              </a:rPr>
              <a:t>@</a:t>
            </a:r>
            <a:r>
              <a:rPr lang="en-US" sz="2000" dirty="0" err="1">
                <a:latin typeface="Roboto" panose="02000000000000000000" pitchFamily="2" charset="0"/>
                <a:ea typeface="Roboto" panose="02000000000000000000" pitchFamily="2" charset="0"/>
              </a:rPr>
              <a:t>william_a_dba</a:t>
            </a:r>
            <a:endParaRPr lang="en-US" sz="2000" dirty="0">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219" y="5181804"/>
            <a:ext cx="306133" cy="306133"/>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219140"/>
              <a:endParaRPr lang="en-US" sz="2800">
                <a:solidFill>
                  <a:srgbClr val="000000"/>
                </a:solidFill>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a:solidFill>
                  <a:srgbClr val="AFAFAF"/>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087" y="4688320"/>
            <a:ext cx="306133" cy="306133"/>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a:solidFill>
                  <a:srgbClr val="AFAFAF"/>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40"/>
                <a:endParaRPr lang="en-AU" altLang="x-none" sz="2800">
                  <a:solidFill>
                    <a:srgbClr val="000000"/>
                  </a:solidFill>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40"/>
                <a:endParaRPr lang="en-AU" altLang="x-none" sz="2800">
                  <a:solidFill>
                    <a:srgbClr val="000000"/>
                  </a:solidFill>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en-US" sz="2800">
                  <a:solidFill>
                    <a:srgbClr val="000000"/>
                  </a:solidFill>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765" y="4219544"/>
            <a:ext cx="4326604" cy="349251"/>
          </a:xfrm>
          <a:prstGeom prst="rect">
            <a:avLst/>
          </a:prstGeom>
        </p:spPr>
        <p:txBody>
          <a:bodyPr vert="horz" lIns="121920" tIns="60960" rIns="121920"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40">
              <a:spcBef>
                <a:spcPts val="1333"/>
              </a:spcBef>
            </a:pPr>
            <a:r>
              <a:rPr lang="en-US" sz="2000" dirty="0">
                <a:solidFill>
                  <a:srgbClr val="33C0CD"/>
                </a:solidFill>
                <a:latin typeface="Roboto" panose="02000000000000000000" pitchFamily="2" charset="0"/>
                <a:ea typeface="Roboto" panose="02000000000000000000" pitchFamily="2" charset="0"/>
              </a:rPr>
              <a:t>SQLTact.com</a:t>
            </a:r>
            <a:endParaRPr lang="en-US" sz="2000" b="1" i="1" dirty="0">
              <a:solidFill>
                <a:srgbClr val="33C0CD"/>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087" y="4200827"/>
            <a:ext cx="306133" cy="306133"/>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dirty="0">
              <a:solidFill>
                <a:srgbClr val="AFAFAF"/>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955" y="4272314"/>
            <a:ext cx="163380" cy="163380"/>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2928475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a:xfrm>
            <a:off x="609600" y="665018"/>
            <a:ext cx="10972800" cy="5631007"/>
          </a:xfrm>
        </p:spPr>
        <p:txBody>
          <a:bodyPr>
            <a:noAutofit/>
          </a:bodyPr>
          <a:lstStyle/>
          <a:p>
            <a:pPr>
              <a:lnSpc>
                <a:spcPct val="100000"/>
              </a:lnSpc>
            </a:pPr>
            <a:r>
              <a:rPr lang="en-US" dirty="0"/>
              <a:t>You are a member of the Council of Elrond.</a:t>
            </a:r>
          </a:p>
          <a:p>
            <a:pPr>
              <a:lnSpc>
                <a:spcPct val="100000"/>
              </a:lnSpc>
            </a:pPr>
            <a:r>
              <a:rPr lang="en-US" dirty="0"/>
              <a:t>You must choose someone present to bring the One Ring to Mordor. One does not simply walk into Mordor. The ring-bearer must not be desirous to use the ring to help their own kingdom. The ring-bearer must not own another of the Rings of Power. </a:t>
            </a:r>
          </a:p>
          <a:p>
            <a:pPr>
              <a:lnSpc>
                <a:spcPct val="100000"/>
              </a:lnSpc>
            </a:pPr>
            <a:r>
              <a:rPr lang="en-US" dirty="0"/>
              <a:t>You need to choose a ring-bearer.</a:t>
            </a:r>
          </a:p>
          <a:p>
            <a:pPr>
              <a:lnSpc>
                <a:spcPct val="100000"/>
              </a:lnSpc>
            </a:pPr>
            <a:r>
              <a:rPr lang="en-US" dirty="0"/>
              <a:t>Who should you choose?</a:t>
            </a:r>
          </a:p>
          <a:p>
            <a:pPr marL="0" indent="0">
              <a:lnSpc>
                <a:spcPct val="100000"/>
              </a:lnSpc>
              <a:buNone/>
            </a:pPr>
            <a:r>
              <a:rPr lang="en-US" dirty="0"/>
              <a:t>A. 	Smeagol</a:t>
            </a:r>
          </a:p>
          <a:p>
            <a:pPr marL="0" indent="0">
              <a:lnSpc>
                <a:spcPct val="100000"/>
              </a:lnSpc>
              <a:buNone/>
            </a:pPr>
            <a:r>
              <a:rPr lang="en-US" dirty="0"/>
              <a:t>B. 	Boromir of Gondor</a:t>
            </a:r>
          </a:p>
          <a:p>
            <a:pPr marL="0" indent="0">
              <a:lnSpc>
                <a:spcPct val="100000"/>
              </a:lnSpc>
              <a:buNone/>
            </a:pPr>
            <a:r>
              <a:rPr lang="en-US" dirty="0"/>
              <a:t>C. 	Frodo Baggins</a:t>
            </a:r>
          </a:p>
          <a:p>
            <a:pPr marL="0" indent="0">
              <a:lnSpc>
                <a:spcPct val="100000"/>
              </a:lnSpc>
              <a:buNone/>
            </a:pPr>
            <a:r>
              <a:rPr lang="en-US" dirty="0"/>
              <a:t>D. 	Gandalf the Grey</a:t>
            </a:r>
          </a:p>
          <a:p>
            <a:pPr>
              <a:lnSpc>
                <a:spcPct val="100000"/>
              </a:lnSpc>
            </a:pPr>
            <a:endParaRPr lang="en-US" dirty="0"/>
          </a:p>
        </p:txBody>
      </p:sp>
      <p:sp>
        <p:nvSpPr>
          <p:cNvPr id="17" name="Arrow: Right 16" descr="The correct answer"/>
          <p:cNvSpPr/>
          <p:nvPr/>
        </p:nvSpPr>
        <p:spPr>
          <a:xfrm rot="10800000">
            <a:off x="4073237" y="53087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3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PASS 2013_SpeakerTemplate_16x9">
  <a:themeElements>
    <a:clrScheme name="SQLSat">
      <a:dk1>
        <a:srgbClr val="000000"/>
      </a:dk1>
      <a:lt1>
        <a:srgbClr val="AFAFAF"/>
      </a:lt1>
      <a:dk2>
        <a:srgbClr val="505050"/>
      </a:dk2>
      <a:lt2>
        <a:srgbClr val="FFFFFF"/>
      </a:lt2>
      <a:accent1>
        <a:srgbClr val="289E51"/>
      </a:accent1>
      <a:accent2>
        <a:srgbClr val="105820"/>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3881</TotalTime>
  <Words>5853</Words>
  <Application>Microsoft Office PowerPoint</Application>
  <PresentationFormat>Widescreen</PresentationFormat>
  <Paragraphs>557</Paragraphs>
  <Slides>56</Slides>
  <Notes>30</Notes>
  <HiddenSlides>1</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56</vt:i4>
      </vt:variant>
    </vt:vector>
  </HeadingPairs>
  <TitlesOfParts>
    <vt:vector size="77" baseType="lpstr">
      <vt:lpstr>Arial</vt:lpstr>
      <vt:lpstr>Calibri</vt:lpstr>
      <vt:lpstr>Calibri Light</vt:lpstr>
      <vt:lpstr>Consolas</vt:lpstr>
      <vt:lpstr>Courier New</vt:lpstr>
      <vt:lpstr>Gill Sans</vt:lpstr>
      <vt:lpstr>Helvetica Neue</vt:lpstr>
      <vt:lpstr>Lucida Grande</vt:lpstr>
      <vt:lpstr>Raleway</vt:lpstr>
      <vt:lpstr>Roboto</vt:lpstr>
      <vt:lpstr>Segoe UI</vt:lpstr>
      <vt:lpstr>Segoe UI Light</vt:lpstr>
      <vt:lpstr>Segoe UI Semibold</vt:lpstr>
      <vt:lpstr>Segoe UI Semilight</vt:lpstr>
      <vt:lpstr>Wingdings</vt:lpstr>
      <vt:lpstr>SQL Server Security for Database Migrations Upgrades</vt:lpstr>
      <vt:lpstr>1_Office Theme</vt:lpstr>
      <vt:lpstr>2_PASS 2013_SpeakerTemplate_16x9</vt:lpstr>
      <vt:lpstr>2_Office Theme</vt:lpstr>
      <vt:lpstr>SQLSaturday Powerpoint - New</vt:lpstr>
      <vt:lpstr>PASS 2013_SpeakerTemplate_16x9</vt:lpstr>
      <vt:lpstr>Think Like a Certification Exam</vt:lpstr>
      <vt:lpstr>Explore your PASS community</vt:lpstr>
      <vt:lpstr>Missed PASS Summit 2019?</vt:lpstr>
      <vt:lpstr>PowerPoint Presentation</vt:lpstr>
      <vt:lpstr>PowerPoint Presentation</vt:lpstr>
      <vt:lpstr>This event was sponsored by Microsoft   Learn more about SQL Server 2019 today:  -Get free training: aka.ms/sqlworkshops   -Download the SQL19 eBook: aka.ms/sql19_ebook</vt:lpstr>
      <vt:lpstr>PowerPoint Presentation</vt:lpstr>
      <vt:lpstr>William Assaf</vt:lpstr>
      <vt:lpstr>Pop Quiz</vt:lpstr>
      <vt:lpstr>Summary</vt:lpstr>
      <vt:lpstr>Certified Technology Professionals</vt:lpstr>
      <vt:lpstr>What Exams Try to Test</vt:lpstr>
      <vt:lpstr>Guidance for Employers</vt:lpstr>
      <vt:lpstr>Certs and Your Employees</vt:lpstr>
      <vt:lpstr>How to Train an Employee</vt:lpstr>
      <vt:lpstr>Role-based Certifications </vt:lpstr>
      <vt:lpstr>Retired Certifications </vt:lpstr>
      <vt:lpstr>Online Certification Tests</vt:lpstr>
      <vt:lpstr>What Is On a Cert Exam?</vt:lpstr>
      <vt:lpstr>How To Prepare for Cert Exams</vt:lpstr>
      <vt:lpstr>How To Prepare for Cert Exams</vt:lpstr>
      <vt:lpstr>How To Prepare for Cert Exams</vt:lpstr>
      <vt:lpstr>How To Prepare for Cert Exams</vt:lpstr>
      <vt:lpstr>What Exams Try to Test</vt:lpstr>
      <vt:lpstr>Real Answer Options</vt:lpstr>
      <vt:lpstr>Solutions Providers, Not Exam Takers</vt:lpstr>
      <vt:lpstr>Fun With Grammar</vt:lpstr>
      <vt:lpstr>Fun With Grammar</vt:lpstr>
      <vt:lpstr>“Best Practices”</vt:lpstr>
      <vt:lpstr>Beta Exams</vt:lpstr>
      <vt:lpstr>After the exam is live</vt:lpstr>
      <vt:lpstr>Writing the Wrong Answers Is Difficult</vt:lpstr>
      <vt:lpstr>Item Writer - Question Drifting</vt:lpstr>
      <vt:lpstr>Question Structure</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Item Writer - Question Drifting</vt:lpstr>
      <vt:lpstr>Give it a Try</vt:lpstr>
      <vt:lpstr>Remember this?</vt:lpstr>
      <vt:lpstr>Question 2</vt:lpstr>
      <vt:lpstr>Question 3</vt:lpstr>
      <vt:lpstr>Question 4</vt:lpstr>
      <vt:lpstr>Question 5</vt:lpstr>
      <vt:lpstr>Question 6</vt:lpstr>
      <vt:lpstr>Question 6</vt:lpstr>
      <vt:lpstr>Helpful Links</vt:lpstr>
      <vt:lpstr>SQL Server 2017 Inside Out</vt:lpstr>
      <vt:lpstr>Support your Local STEM Initiatives</vt:lpstr>
      <vt:lpstr>Thank You to our Global SQLSaturday Sponsors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cp:lastModifiedBy>
  <cp:revision>180</cp:revision>
  <dcterms:created xsi:type="dcterms:W3CDTF">2015-09-09T01:48:28Z</dcterms:created>
  <dcterms:modified xsi:type="dcterms:W3CDTF">2020-08-07T22:02:16Z</dcterms:modified>
</cp:coreProperties>
</file>